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comments/comment1.xml" ContentType="application/vnd.openxmlformats-officedocument.presentationml.comments+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4" r:id="rId4"/>
  </p:sldMasterIdLst>
  <p:notesMasterIdLst>
    <p:notesMasterId r:id="rId48"/>
  </p:notesMasterIdLst>
  <p:sldIdLst>
    <p:sldId id="256" r:id="rId5"/>
    <p:sldId id="257" r:id="rId6"/>
    <p:sldId id="260" r:id="rId7"/>
    <p:sldId id="261" r:id="rId8"/>
    <p:sldId id="262" r:id="rId9"/>
    <p:sldId id="282" r:id="rId10"/>
    <p:sldId id="284" r:id="rId11"/>
    <p:sldId id="285" r:id="rId12"/>
    <p:sldId id="289" r:id="rId13"/>
    <p:sldId id="286" r:id="rId14"/>
    <p:sldId id="266" r:id="rId15"/>
    <p:sldId id="287" r:id="rId16"/>
    <p:sldId id="288" r:id="rId17"/>
    <p:sldId id="290" r:id="rId18"/>
    <p:sldId id="291" r:id="rId19"/>
    <p:sldId id="263" r:id="rId20"/>
    <p:sldId id="293"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145706694" r:id="rId37"/>
    <p:sldId id="2145706695" r:id="rId38"/>
    <p:sldId id="2145706696" r:id="rId39"/>
    <p:sldId id="267" r:id="rId40"/>
    <p:sldId id="268" r:id="rId41"/>
    <p:sldId id="269" r:id="rId42"/>
    <p:sldId id="270" r:id="rId43"/>
    <p:sldId id="2145706697" r:id="rId44"/>
    <p:sldId id="2145706698" r:id="rId45"/>
    <p:sldId id="2145706699" r:id="rId46"/>
    <p:sldId id="274" r:id="rId47"/>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7B107348-B1B9-4609-A00A-EC68FB86AC44}">
          <p14:sldIdLst>
            <p14:sldId id="256"/>
          </p14:sldIdLst>
        </p14:section>
        <p14:section name="Outline" id="{4987D1BF-E11B-4B55-ABA0-F2020AF49341}">
          <p14:sldIdLst>
            <p14:sldId id="257"/>
          </p14:sldIdLst>
        </p14:section>
        <p14:section name="Executive Summary" id="{2947F4CE-A028-4A40-9D2A-1ECB8A5A561F}">
          <p14:sldIdLst>
            <p14:sldId id="260"/>
          </p14:sldIdLst>
        </p14:section>
        <p14:section name="Introduction" id="{12700552-9F3D-4040-89B7-49A694A097B1}">
          <p14:sldIdLst>
            <p14:sldId id="261"/>
          </p14:sldIdLst>
        </p14:section>
        <p14:section name="Methodology" id="{020B45AF-89F2-4E9E-8809-073F94513470}">
          <p14:sldIdLst>
            <p14:sldId id="262"/>
            <p14:sldId id="282"/>
            <p14:sldId id="284"/>
            <p14:sldId id="285"/>
            <p14:sldId id="289"/>
            <p14:sldId id="286"/>
            <p14:sldId id="266"/>
            <p14:sldId id="287"/>
            <p14:sldId id="288"/>
            <p14:sldId id="290"/>
            <p14:sldId id="291"/>
          </p14:sldIdLst>
        </p14:section>
        <p14:section name="Results" id="{F21E6AFE-0B28-4091-9A57-0C857D439182}">
          <p14:sldIdLst>
            <p14:sldId id="263"/>
            <p14:sldId id="293"/>
            <p14:sldId id="304"/>
            <p14:sldId id="305"/>
            <p14:sldId id="307"/>
            <p14:sldId id="306"/>
            <p14:sldId id="333"/>
            <p14:sldId id="334"/>
            <p14:sldId id="309"/>
            <p14:sldId id="310"/>
            <p14:sldId id="311"/>
            <p14:sldId id="312"/>
            <p14:sldId id="314"/>
            <p14:sldId id="335"/>
            <p14:sldId id="315"/>
            <p14:sldId id="316"/>
            <p14:sldId id="336"/>
            <p14:sldId id="2145706694"/>
            <p14:sldId id="2145706695"/>
            <p14:sldId id="2145706696"/>
            <p14:sldId id="267"/>
            <p14:sldId id="268"/>
            <p14:sldId id="269"/>
            <p14:sldId id="270"/>
            <p14:sldId id="2145706697"/>
            <p14:sldId id="2145706698"/>
            <p14:sldId id="2145706699"/>
          </p14:sldIdLst>
        </p14:section>
        <p14:section name="Conclusion" id="{FC48D1D0-727A-4520-87CE-92EFE6CF9311}">
          <p14:sldIdLst>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Bhaveen" initials="B" lastIdx="2" clrIdx="3">
    <p:extLst>
      <p:ext uri="{19B8F6BF-5375-455C-9EA6-DF929625EA0E}">
        <p15:presenceInfo xmlns:p15="http://schemas.microsoft.com/office/powerpoint/2012/main" userId="Bhave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client id="{6B43C5FA-68B3-43D1-859C-619898EC05C4}" v="11" dt="2022-04-22T19:06:12.66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74189" autoAdjust="0"/>
  </p:normalViewPr>
  <p:slideViewPr>
    <p:cSldViewPr snapToGrid="0" snapToObjects="1" showGuides="1">
      <p:cViewPr>
        <p:scale>
          <a:sx n="50" d="100"/>
          <a:sy n="50" d="100"/>
        </p:scale>
        <p:origin x="1356" y="13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2-05-03T10:51:17.516" idx="1">
    <p:pos x="10" y="10"/>
    <p:text/>
    <p:extLst>
      <p:ext uri="{C676402C-5697-4E1C-873F-D02D1690AC5C}">
        <p15:threadingInfo xmlns:p15="http://schemas.microsoft.com/office/powerpoint/2012/main" timeZoneBias="-120"/>
      </p:ext>
    </p:extLst>
  </p:cm>
</p:cmLst>
</file>

<file path=ppt/diagrams/_rels/data1.xml.rels><?xml version="1.0" encoding="UTF-8" standalone="yes"?>
<Relationships xmlns="http://schemas.openxmlformats.org/package/2006/relationships"><Relationship Id="rId1" Type="http://schemas.openxmlformats.org/officeDocument/2006/relationships/hyperlink" Target="https://eu-gb.dataplatform.cloud.ibm.com/analytics/notebooks/v2/419f6ac5-1d39-42e3-b274-802af38e940f/view?access_token=00993e8b3387a2bef59be9fbd3fd623b6dd7d014f515d3630550596a53627640"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s://eu-gb.dataplatform.cloud.ibm.com/analytics/notebooks/v2/40ebd3d4-6237-49fb-9145-8e69def3408a/view?access_token=19d7ffcdc4c38af5c7ac0ad6c91a52e7c7b5fab68c858a482242f60fb7ea69fe"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eu-gb.dataplatform.cloud.ibm.com/analytics/notebooks/v2/419f6ac5-1d39-42e3-b274-802af38e940f/view?access_token=00993e8b3387a2bef59be9fbd3fd623b6dd7d014f515d3630550596a53627640"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eu-gb.dataplatform.cloud.ibm.com/analytics/notebooks/v2/40ebd3d4-6237-49fb-9145-8e69def3408a/view?access_token=19d7ffcdc4c38af5c7ac0ad6c91a52e7c7b5fab68c858a482242f60fb7ea69f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E9DE00-1364-4626-979E-332DE749914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ZA"/>
        </a:p>
      </dgm:t>
    </dgm:pt>
    <dgm:pt modelId="{F6695A7C-5677-4DD4-9C36-89A9C8DF2E59}">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dirty="0">
              <a:solidFill>
                <a:schemeClr val="tx1"/>
              </a:solidFill>
            </a:rPr>
            <a:t>Make a GET response to the SpaceX REST API</a:t>
          </a:r>
        </a:p>
        <a:p>
          <a:pPr>
            <a:buFont typeface="Arial" panose="020B0604020202020204" pitchFamily="34" charset="0"/>
            <a:buChar char="•"/>
          </a:pPr>
          <a:r>
            <a:rPr lang="en-US" dirty="0">
              <a:solidFill>
                <a:schemeClr val="tx1"/>
              </a:solidFill>
            </a:rPr>
            <a:t>Convert the response to a .</a:t>
          </a:r>
          <a:r>
            <a:rPr lang="en-US" dirty="0" err="1">
              <a:solidFill>
                <a:schemeClr val="tx1"/>
              </a:solidFill>
            </a:rPr>
            <a:t>json</a:t>
          </a:r>
          <a:r>
            <a:rPr lang="en-US" dirty="0">
              <a:solidFill>
                <a:schemeClr val="tx1"/>
              </a:solidFill>
            </a:rPr>
            <a:t> file then to a Pandas </a:t>
          </a:r>
          <a:r>
            <a:rPr lang="en-US" dirty="0" err="1">
              <a:solidFill>
                <a:schemeClr val="tx1"/>
              </a:solidFill>
            </a:rPr>
            <a:t>DataFrame</a:t>
          </a:r>
          <a:endParaRPr lang="en-ZA" dirty="0"/>
        </a:p>
      </dgm:t>
    </dgm:pt>
    <dgm:pt modelId="{CD6BE19F-781C-42E1-9381-EF66358BCA40}" type="parTrans" cxnId="{39722A82-EAC3-4063-9321-11D1FFF38025}">
      <dgm:prSet/>
      <dgm:spPr/>
      <dgm:t>
        <a:bodyPr/>
        <a:lstStyle/>
        <a:p>
          <a:endParaRPr lang="en-ZA"/>
        </a:p>
      </dgm:t>
    </dgm:pt>
    <dgm:pt modelId="{0856A567-1F69-4326-ADD5-BA30F96FE9C8}" type="sibTrans" cxnId="{39722A82-EAC3-4063-9321-11D1FFF38025}">
      <dgm:prSet/>
      <dgm:spPr/>
      <dgm:t>
        <a:bodyPr/>
        <a:lstStyle/>
        <a:p>
          <a:endParaRPr lang="en-ZA"/>
        </a:p>
      </dgm:t>
    </dgm:pt>
    <dgm:pt modelId="{EF1D883B-5D92-4F1C-9D6B-E1553B1BA272}">
      <dgm:prSet>
        <dgm:style>
          <a:lnRef idx="2">
            <a:schemeClr val="accent1"/>
          </a:lnRef>
          <a:fillRef idx="1">
            <a:schemeClr val="lt1"/>
          </a:fillRef>
          <a:effectRef idx="0">
            <a:schemeClr val="accent1"/>
          </a:effectRef>
          <a:fontRef idx="minor">
            <a:schemeClr val="dk1"/>
          </a:fontRef>
        </dgm:style>
      </dgm:prSet>
      <dgm:spPr/>
      <dgm:t>
        <a:bodyPr/>
        <a:lstStyle/>
        <a:p>
          <a:r>
            <a:rPr lang="en-GB" dirty="0">
              <a:solidFill>
                <a:schemeClr val="tx1"/>
              </a:solidFill>
            </a:rPr>
            <a:t>Filter the </a:t>
          </a:r>
          <a:r>
            <a:rPr lang="en-GB" dirty="0" err="1">
              <a:solidFill>
                <a:schemeClr val="tx1"/>
              </a:solidFill>
            </a:rPr>
            <a:t>DataFrame</a:t>
          </a:r>
          <a:r>
            <a:rPr lang="en-GB" dirty="0">
              <a:solidFill>
                <a:schemeClr val="tx1"/>
              </a:solidFill>
            </a:rPr>
            <a:t> to only include Falcon 9 launches</a:t>
          </a:r>
          <a:endParaRPr lang="en-ZA" dirty="0">
            <a:solidFill>
              <a:schemeClr val="tx1"/>
            </a:solidFill>
          </a:endParaRPr>
        </a:p>
        <a:p>
          <a:r>
            <a:rPr lang="en-GB" dirty="0">
              <a:solidFill>
                <a:schemeClr val="tx1"/>
              </a:solidFill>
            </a:rPr>
            <a:t>Reset the </a:t>
          </a:r>
          <a:r>
            <a:rPr lang="en-GB" dirty="0" err="1">
              <a:solidFill>
                <a:schemeClr val="tx1"/>
              </a:solidFill>
            </a:rPr>
            <a:t>FlightNumber</a:t>
          </a:r>
          <a:r>
            <a:rPr lang="en-GB" dirty="0">
              <a:solidFill>
                <a:schemeClr val="tx1"/>
              </a:solidFill>
            </a:rPr>
            <a:t> column</a:t>
          </a:r>
          <a:endParaRPr lang="en-ZA" dirty="0">
            <a:solidFill>
              <a:schemeClr val="tx1"/>
            </a:solidFill>
          </a:endParaRPr>
        </a:p>
        <a:p>
          <a:r>
            <a:rPr lang="en-GB" dirty="0">
              <a:solidFill>
                <a:schemeClr val="tx1"/>
              </a:solidFill>
            </a:rPr>
            <a:t>Replace missing values of </a:t>
          </a:r>
          <a:r>
            <a:rPr lang="en-GB" dirty="0" err="1">
              <a:solidFill>
                <a:schemeClr val="tx1"/>
              </a:solidFill>
            </a:rPr>
            <a:t>PayloadMass</a:t>
          </a:r>
          <a:r>
            <a:rPr lang="en-GB" dirty="0">
              <a:solidFill>
                <a:schemeClr val="tx1"/>
              </a:solidFill>
            </a:rPr>
            <a:t> with the mean </a:t>
          </a:r>
          <a:r>
            <a:rPr lang="en-GB" dirty="0" err="1">
              <a:solidFill>
                <a:schemeClr val="tx1"/>
              </a:solidFill>
            </a:rPr>
            <a:t>PayloadMass</a:t>
          </a:r>
          <a:r>
            <a:rPr lang="en-GB" dirty="0">
              <a:solidFill>
                <a:schemeClr val="tx1"/>
              </a:solidFill>
            </a:rPr>
            <a:t> value</a:t>
          </a:r>
          <a:endParaRPr lang="en-ZA" dirty="0">
            <a:solidFill>
              <a:schemeClr val="tx1"/>
            </a:solidFill>
          </a:endParaRPr>
        </a:p>
      </dgm:t>
    </dgm:pt>
    <dgm:pt modelId="{725A9627-402F-4249-B1D9-A637167AF703}" type="parTrans" cxnId="{A776F942-830C-4CE2-A05C-E54352CFC9E7}">
      <dgm:prSet/>
      <dgm:spPr/>
      <dgm:t>
        <a:bodyPr/>
        <a:lstStyle/>
        <a:p>
          <a:endParaRPr lang="en-ZA"/>
        </a:p>
      </dgm:t>
    </dgm:pt>
    <dgm:pt modelId="{F721FA25-8F2B-46BB-AECB-020F07695FE0}" type="sibTrans" cxnId="{A776F942-830C-4CE2-A05C-E54352CFC9E7}">
      <dgm:prSet/>
      <dgm:spPr/>
      <dgm:t>
        <a:bodyPr/>
        <a:lstStyle/>
        <a:p>
          <a:endParaRPr lang="en-ZA"/>
        </a:p>
      </dgm:t>
    </dgm:pt>
    <dgm:pt modelId="{6BDA59EC-9C95-48B4-B889-6038623771DE}">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GB" dirty="0">
              <a:solidFill>
                <a:schemeClr val="tx1"/>
              </a:solidFill>
            </a:rPr>
            <a:t>Create a Pandas </a:t>
          </a:r>
          <a:r>
            <a:rPr lang="en-GB" dirty="0" err="1">
              <a:solidFill>
                <a:schemeClr val="tx1"/>
              </a:solidFill>
            </a:rPr>
            <a:t>DataFrame</a:t>
          </a:r>
          <a:r>
            <a:rPr lang="en-GB" dirty="0">
              <a:solidFill>
                <a:schemeClr val="tx1"/>
              </a:solidFill>
            </a:rPr>
            <a:t> from the constructed dictionary dataset</a:t>
          </a:r>
          <a:endParaRPr lang="en-ZA" dirty="0"/>
        </a:p>
      </dgm:t>
    </dgm:pt>
    <dgm:pt modelId="{FD28A959-7960-4821-BB7D-12848FA83859}" type="sibTrans" cxnId="{E4E4CC24-D45D-472A-834E-ABE8264394A7}">
      <dgm:prSet/>
      <dgm:spPr/>
      <dgm:t>
        <a:bodyPr/>
        <a:lstStyle/>
        <a:p>
          <a:endParaRPr lang="en-ZA"/>
        </a:p>
      </dgm:t>
    </dgm:pt>
    <dgm:pt modelId="{DD91FA9E-0798-4BCF-9209-8AE27535C21D}" type="parTrans" cxnId="{E4E4CC24-D45D-472A-834E-ABE8264394A7}">
      <dgm:prSet/>
      <dgm:spPr/>
      <dgm:t>
        <a:bodyPr/>
        <a:lstStyle/>
        <a:p>
          <a:endParaRPr lang="en-ZA"/>
        </a:p>
      </dgm:t>
    </dgm:pt>
    <dgm:pt modelId="{2BA435C9-5307-4BF7-8D50-239B949E68F3}">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GB" dirty="0">
              <a:solidFill>
                <a:schemeClr val="tx1"/>
              </a:solidFill>
            </a:rPr>
            <a:t>Use custom logic to clean the data</a:t>
          </a:r>
          <a:endParaRPr lang="en-GB" dirty="0">
            <a:solidFill>
              <a:schemeClr val="accent1"/>
            </a:solidFill>
          </a:endParaRPr>
        </a:p>
        <a:p>
          <a:pPr>
            <a:buFont typeface="Arial" panose="020B0604020202020204" pitchFamily="34" charset="0"/>
            <a:buChar char="•"/>
          </a:pPr>
          <a:r>
            <a:rPr lang="en-GB" dirty="0">
              <a:solidFill>
                <a:schemeClr val="tx1"/>
              </a:solidFill>
            </a:rPr>
            <a:t>Define lists for data to be stored in</a:t>
          </a:r>
        </a:p>
        <a:p>
          <a:pPr>
            <a:buFont typeface="Arial" panose="020B0604020202020204" pitchFamily="34" charset="0"/>
            <a:buChar char="•"/>
          </a:pPr>
          <a:r>
            <a:rPr lang="en-GB" dirty="0">
              <a:solidFill>
                <a:schemeClr val="tx1"/>
              </a:solidFill>
            </a:rPr>
            <a:t>Call custom functions to retrieve data and fill the lists</a:t>
          </a:r>
        </a:p>
        <a:p>
          <a:pPr>
            <a:buFont typeface="Arial" panose="020B0604020202020204" pitchFamily="34" charset="0"/>
            <a:buChar char="•"/>
          </a:pPr>
          <a:r>
            <a:rPr lang="en-GB" dirty="0">
              <a:solidFill>
                <a:schemeClr val="tx1"/>
              </a:solidFill>
            </a:rPr>
            <a:t>Use these lists as values in a dictionary and construct the dataset </a:t>
          </a:r>
          <a:endParaRPr lang="en-ZA" dirty="0"/>
        </a:p>
      </dgm:t>
    </dgm:pt>
    <dgm:pt modelId="{8E57CEAD-CDE5-4666-A74D-B43B86A010F3}" type="sibTrans" cxnId="{E328FE45-4924-49A3-A8B7-70B0C90A2472}">
      <dgm:prSet/>
      <dgm:spPr/>
      <dgm:t>
        <a:bodyPr/>
        <a:lstStyle/>
        <a:p>
          <a:endParaRPr lang="en-ZA"/>
        </a:p>
      </dgm:t>
    </dgm:pt>
    <dgm:pt modelId="{9C6FB3CC-1338-4631-B37F-1E72E822CCC5}" type="parTrans" cxnId="{E328FE45-4924-49A3-A8B7-70B0C90A2472}">
      <dgm:prSet/>
      <dgm:spPr/>
      <dgm:t>
        <a:bodyPr/>
        <a:lstStyle/>
        <a:p>
          <a:endParaRPr lang="en-ZA"/>
        </a:p>
      </dgm:t>
    </dgm:pt>
    <dgm:pt modelId="{D28392F5-B4B7-4BFF-935B-CDD9D7831F85}">
      <dgm:prSet>
        <dgm:style>
          <a:lnRef idx="2">
            <a:schemeClr val="accent1"/>
          </a:lnRef>
          <a:fillRef idx="1">
            <a:schemeClr val="lt1"/>
          </a:fillRef>
          <a:effectRef idx="0">
            <a:schemeClr val="accent1"/>
          </a:effectRef>
          <a:fontRef idx="minor">
            <a:schemeClr val="dk1"/>
          </a:fontRef>
        </dgm:style>
      </dgm:prSet>
      <dgm:spPr/>
      <dgm:t>
        <a:bodyPr/>
        <a:lstStyle/>
        <a:p>
          <a:r>
            <a:rPr lang="en-US" dirty="0">
              <a:solidFill>
                <a:schemeClr val="tx1"/>
              </a:solidFill>
            </a:rPr>
            <a:t>Link to workbook </a:t>
          </a:r>
          <a:r>
            <a:rPr lang="en-US" dirty="0">
              <a:solidFill>
                <a:schemeClr val="tx1"/>
              </a:solidFill>
              <a:hlinkClick xmlns:r="http://schemas.openxmlformats.org/officeDocument/2006/relationships" r:id="rId1"/>
            </a:rPr>
            <a:t>here</a:t>
          </a:r>
          <a:endParaRPr lang="en-ZA" dirty="0"/>
        </a:p>
      </dgm:t>
    </dgm:pt>
    <dgm:pt modelId="{50A72FBA-AF27-4D85-9BE6-71D33AE9FD05}" type="parTrans" cxnId="{C3FC2564-3BAF-4DFB-9A32-ABAD96FC8D75}">
      <dgm:prSet/>
      <dgm:spPr/>
      <dgm:t>
        <a:bodyPr/>
        <a:lstStyle/>
        <a:p>
          <a:endParaRPr lang="en-ZA"/>
        </a:p>
      </dgm:t>
    </dgm:pt>
    <dgm:pt modelId="{58E93AB7-F954-4D6C-BE1C-D5E6104FF0CA}" type="sibTrans" cxnId="{C3FC2564-3BAF-4DFB-9A32-ABAD96FC8D75}">
      <dgm:prSet/>
      <dgm:spPr/>
      <dgm:t>
        <a:bodyPr/>
        <a:lstStyle/>
        <a:p>
          <a:endParaRPr lang="en-ZA"/>
        </a:p>
      </dgm:t>
    </dgm:pt>
    <dgm:pt modelId="{09994FAC-AFA9-404A-80F4-6DC70197E119}" type="pres">
      <dgm:prSet presAssocID="{66E9DE00-1364-4626-979E-332DE749914D}" presName="Name0" presStyleCnt="0">
        <dgm:presLayoutVars>
          <dgm:chMax val="7"/>
          <dgm:chPref val="7"/>
          <dgm:dir/>
        </dgm:presLayoutVars>
      </dgm:prSet>
      <dgm:spPr/>
    </dgm:pt>
    <dgm:pt modelId="{782F95C1-A08C-49B3-A865-2648E4DC5D27}" type="pres">
      <dgm:prSet presAssocID="{66E9DE00-1364-4626-979E-332DE749914D}" presName="Name1" presStyleCnt="0"/>
      <dgm:spPr/>
    </dgm:pt>
    <dgm:pt modelId="{B207381F-A44D-4DFA-85D2-E972827B769D}" type="pres">
      <dgm:prSet presAssocID="{66E9DE00-1364-4626-979E-332DE749914D}" presName="cycle" presStyleCnt="0"/>
      <dgm:spPr/>
    </dgm:pt>
    <dgm:pt modelId="{4A904AD0-B9DF-4F96-B062-B616E9FE12F5}" type="pres">
      <dgm:prSet presAssocID="{66E9DE00-1364-4626-979E-332DE749914D}" presName="srcNode" presStyleLbl="node1" presStyleIdx="0" presStyleCnt="5"/>
      <dgm:spPr/>
    </dgm:pt>
    <dgm:pt modelId="{6393EE35-1D04-4A22-A4DF-B5325FAA7025}" type="pres">
      <dgm:prSet presAssocID="{66E9DE00-1364-4626-979E-332DE749914D}" presName="conn" presStyleLbl="parChTrans1D2" presStyleIdx="0" presStyleCnt="1"/>
      <dgm:spPr/>
    </dgm:pt>
    <dgm:pt modelId="{B662E572-56F7-4616-AE9F-62E292B6FB8C}" type="pres">
      <dgm:prSet presAssocID="{66E9DE00-1364-4626-979E-332DE749914D}" presName="extraNode" presStyleLbl="node1" presStyleIdx="0" presStyleCnt="5"/>
      <dgm:spPr/>
    </dgm:pt>
    <dgm:pt modelId="{6C1C05DF-78AF-4052-A953-82F40610D7EF}" type="pres">
      <dgm:prSet presAssocID="{66E9DE00-1364-4626-979E-332DE749914D}" presName="dstNode" presStyleLbl="node1" presStyleIdx="0" presStyleCnt="5"/>
      <dgm:spPr/>
    </dgm:pt>
    <dgm:pt modelId="{291B59AF-5616-4E1E-B9C2-45050BD93D4E}" type="pres">
      <dgm:prSet presAssocID="{F6695A7C-5677-4DD4-9C36-89A9C8DF2E59}" presName="text_1" presStyleLbl="node1" presStyleIdx="0" presStyleCnt="5">
        <dgm:presLayoutVars>
          <dgm:bulletEnabled val="1"/>
        </dgm:presLayoutVars>
      </dgm:prSet>
      <dgm:spPr/>
    </dgm:pt>
    <dgm:pt modelId="{758CFE45-C6CF-44CA-9812-19BBD649E394}" type="pres">
      <dgm:prSet presAssocID="{F6695A7C-5677-4DD4-9C36-89A9C8DF2E59}" presName="accent_1" presStyleCnt="0"/>
      <dgm:spPr/>
    </dgm:pt>
    <dgm:pt modelId="{816ADD27-F4BD-4D7A-9238-9F758480DB30}" type="pres">
      <dgm:prSet presAssocID="{F6695A7C-5677-4DD4-9C36-89A9C8DF2E59}" presName="accentRepeatNode" presStyleLbl="solidFgAcc1" presStyleIdx="0" presStyleCnt="5"/>
      <dgm:spPr/>
    </dgm:pt>
    <dgm:pt modelId="{6AA9A222-C2F9-4D9E-8CDB-7FFAD593DF94}" type="pres">
      <dgm:prSet presAssocID="{2BA435C9-5307-4BF7-8D50-239B949E68F3}" presName="text_2" presStyleLbl="node1" presStyleIdx="1" presStyleCnt="5">
        <dgm:presLayoutVars>
          <dgm:bulletEnabled val="1"/>
        </dgm:presLayoutVars>
      </dgm:prSet>
      <dgm:spPr/>
    </dgm:pt>
    <dgm:pt modelId="{FC8B1388-AA32-4965-B61E-99D198797722}" type="pres">
      <dgm:prSet presAssocID="{2BA435C9-5307-4BF7-8D50-239B949E68F3}" presName="accent_2" presStyleCnt="0"/>
      <dgm:spPr/>
    </dgm:pt>
    <dgm:pt modelId="{E21960A1-DB50-4E97-A64E-679875F75427}" type="pres">
      <dgm:prSet presAssocID="{2BA435C9-5307-4BF7-8D50-239B949E68F3}" presName="accentRepeatNode" presStyleLbl="solidFgAcc1" presStyleIdx="1" presStyleCnt="5"/>
      <dgm:spPr/>
    </dgm:pt>
    <dgm:pt modelId="{625FD14C-E058-4847-97D4-795B0C03D79B}" type="pres">
      <dgm:prSet presAssocID="{6BDA59EC-9C95-48B4-B889-6038623771DE}" presName="text_3" presStyleLbl="node1" presStyleIdx="2" presStyleCnt="5">
        <dgm:presLayoutVars>
          <dgm:bulletEnabled val="1"/>
        </dgm:presLayoutVars>
      </dgm:prSet>
      <dgm:spPr/>
    </dgm:pt>
    <dgm:pt modelId="{9FA7EBDC-BA71-4152-97D3-4FF0B49958BD}" type="pres">
      <dgm:prSet presAssocID="{6BDA59EC-9C95-48B4-B889-6038623771DE}" presName="accent_3" presStyleCnt="0"/>
      <dgm:spPr/>
    </dgm:pt>
    <dgm:pt modelId="{EFAFE2F1-431F-4166-96A9-F5710D94779C}" type="pres">
      <dgm:prSet presAssocID="{6BDA59EC-9C95-48B4-B889-6038623771DE}" presName="accentRepeatNode" presStyleLbl="solidFgAcc1" presStyleIdx="2" presStyleCnt="5"/>
      <dgm:spPr/>
    </dgm:pt>
    <dgm:pt modelId="{ADF07147-6E25-4481-9F09-D7BEA4E8A1D8}" type="pres">
      <dgm:prSet presAssocID="{EF1D883B-5D92-4F1C-9D6B-E1553B1BA272}" presName="text_4" presStyleLbl="node1" presStyleIdx="3" presStyleCnt="5">
        <dgm:presLayoutVars>
          <dgm:bulletEnabled val="1"/>
        </dgm:presLayoutVars>
      </dgm:prSet>
      <dgm:spPr/>
    </dgm:pt>
    <dgm:pt modelId="{09603609-9C27-43BA-9672-41BC5349C520}" type="pres">
      <dgm:prSet presAssocID="{EF1D883B-5D92-4F1C-9D6B-E1553B1BA272}" presName="accent_4" presStyleCnt="0"/>
      <dgm:spPr/>
    </dgm:pt>
    <dgm:pt modelId="{905980F9-7D54-4CBC-BBF5-8F6795CFE163}" type="pres">
      <dgm:prSet presAssocID="{EF1D883B-5D92-4F1C-9D6B-E1553B1BA272}" presName="accentRepeatNode" presStyleLbl="solidFgAcc1" presStyleIdx="3" presStyleCnt="5"/>
      <dgm:spPr/>
    </dgm:pt>
    <dgm:pt modelId="{D6BFC093-CED1-49BF-B266-DB2B657A055B}" type="pres">
      <dgm:prSet presAssocID="{D28392F5-B4B7-4BFF-935B-CDD9D7831F85}" presName="text_5" presStyleLbl="node1" presStyleIdx="4" presStyleCnt="5">
        <dgm:presLayoutVars>
          <dgm:bulletEnabled val="1"/>
        </dgm:presLayoutVars>
      </dgm:prSet>
      <dgm:spPr/>
    </dgm:pt>
    <dgm:pt modelId="{21D71F22-F664-4EF1-8D7C-AFF5A2F10B02}" type="pres">
      <dgm:prSet presAssocID="{D28392F5-B4B7-4BFF-935B-CDD9D7831F85}" presName="accent_5" presStyleCnt="0"/>
      <dgm:spPr/>
    </dgm:pt>
    <dgm:pt modelId="{2EDC15EE-FA05-4B04-BAFE-A739B1B731D3}" type="pres">
      <dgm:prSet presAssocID="{D28392F5-B4B7-4BFF-935B-CDD9D7831F85}" presName="accentRepeatNode" presStyleLbl="solidFgAcc1" presStyleIdx="4" presStyleCnt="5"/>
      <dgm:spPr/>
    </dgm:pt>
  </dgm:ptLst>
  <dgm:cxnLst>
    <dgm:cxn modelId="{7FBE2201-78C4-436B-A6D2-81CF680E415B}" type="presOf" srcId="{2BA435C9-5307-4BF7-8D50-239B949E68F3}" destId="{6AA9A222-C2F9-4D9E-8CDB-7FFAD593DF94}" srcOrd="0" destOrd="0" presId="urn:microsoft.com/office/officeart/2008/layout/VerticalCurvedList"/>
    <dgm:cxn modelId="{A959D822-9AE3-4796-A1D0-383212C47A8D}" type="presOf" srcId="{66E9DE00-1364-4626-979E-332DE749914D}" destId="{09994FAC-AFA9-404A-80F4-6DC70197E119}" srcOrd="0" destOrd="0" presId="urn:microsoft.com/office/officeart/2008/layout/VerticalCurvedList"/>
    <dgm:cxn modelId="{E4E4CC24-D45D-472A-834E-ABE8264394A7}" srcId="{66E9DE00-1364-4626-979E-332DE749914D}" destId="{6BDA59EC-9C95-48B4-B889-6038623771DE}" srcOrd="2" destOrd="0" parTransId="{DD91FA9E-0798-4BCF-9209-8AE27535C21D}" sibTransId="{FD28A959-7960-4821-BB7D-12848FA83859}"/>
    <dgm:cxn modelId="{FCD6235B-4A22-4F91-9F87-FCB6C1B00565}" type="presOf" srcId="{EF1D883B-5D92-4F1C-9D6B-E1553B1BA272}" destId="{ADF07147-6E25-4481-9F09-D7BEA4E8A1D8}" srcOrd="0" destOrd="0" presId="urn:microsoft.com/office/officeart/2008/layout/VerticalCurvedList"/>
    <dgm:cxn modelId="{A776F942-830C-4CE2-A05C-E54352CFC9E7}" srcId="{66E9DE00-1364-4626-979E-332DE749914D}" destId="{EF1D883B-5D92-4F1C-9D6B-E1553B1BA272}" srcOrd="3" destOrd="0" parTransId="{725A9627-402F-4249-B1D9-A637167AF703}" sibTransId="{F721FA25-8F2B-46BB-AECB-020F07695FE0}"/>
    <dgm:cxn modelId="{C3FC2564-3BAF-4DFB-9A32-ABAD96FC8D75}" srcId="{66E9DE00-1364-4626-979E-332DE749914D}" destId="{D28392F5-B4B7-4BFF-935B-CDD9D7831F85}" srcOrd="4" destOrd="0" parTransId="{50A72FBA-AF27-4D85-9BE6-71D33AE9FD05}" sibTransId="{58E93AB7-F954-4D6C-BE1C-D5E6104FF0CA}"/>
    <dgm:cxn modelId="{E328FE45-4924-49A3-A8B7-70B0C90A2472}" srcId="{66E9DE00-1364-4626-979E-332DE749914D}" destId="{2BA435C9-5307-4BF7-8D50-239B949E68F3}" srcOrd="1" destOrd="0" parTransId="{9C6FB3CC-1338-4631-B37F-1E72E822CCC5}" sibTransId="{8E57CEAD-CDE5-4666-A74D-B43B86A010F3}"/>
    <dgm:cxn modelId="{08E89572-BFD7-4A2A-B69D-0CDBA187C77A}" type="presOf" srcId="{0856A567-1F69-4326-ADD5-BA30F96FE9C8}" destId="{6393EE35-1D04-4A22-A4DF-B5325FAA7025}" srcOrd="0" destOrd="0" presId="urn:microsoft.com/office/officeart/2008/layout/VerticalCurvedList"/>
    <dgm:cxn modelId="{AC3E8E79-CF96-4BF3-9EBB-6D40D99B3CF6}" type="presOf" srcId="{D28392F5-B4B7-4BFF-935B-CDD9D7831F85}" destId="{D6BFC093-CED1-49BF-B266-DB2B657A055B}" srcOrd="0" destOrd="0" presId="urn:microsoft.com/office/officeart/2008/layout/VerticalCurvedList"/>
    <dgm:cxn modelId="{5BBA287F-3BAA-4878-94DD-4729C5649D9A}" type="presOf" srcId="{6BDA59EC-9C95-48B4-B889-6038623771DE}" destId="{625FD14C-E058-4847-97D4-795B0C03D79B}" srcOrd="0" destOrd="0" presId="urn:microsoft.com/office/officeart/2008/layout/VerticalCurvedList"/>
    <dgm:cxn modelId="{39722A82-EAC3-4063-9321-11D1FFF38025}" srcId="{66E9DE00-1364-4626-979E-332DE749914D}" destId="{F6695A7C-5677-4DD4-9C36-89A9C8DF2E59}" srcOrd="0" destOrd="0" parTransId="{CD6BE19F-781C-42E1-9381-EF66358BCA40}" sibTransId="{0856A567-1F69-4326-ADD5-BA30F96FE9C8}"/>
    <dgm:cxn modelId="{72164F87-CCCC-4BDC-964C-3470D05771F8}" type="presOf" srcId="{F6695A7C-5677-4DD4-9C36-89A9C8DF2E59}" destId="{291B59AF-5616-4E1E-B9C2-45050BD93D4E}" srcOrd="0" destOrd="0" presId="urn:microsoft.com/office/officeart/2008/layout/VerticalCurvedList"/>
    <dgm:cxn modelId="{692EA60E-48F8-4242-9261-1B4C2465000F}" type="presParOf" srcId="{09994FAC-AFA9-404A-80F4-6DC70197E119}" destId="{782F95C1-A08C-49B3-A865-2648E4DC5D27}" srcOrd="0" destOrd="0" presId="urn:microsoft.com/office/officeart/2008/layout/VerticalCurvedList"/>
    <dgm:cxn modelId="{1585E6AD-20E9-475B-A5D5-74F15C27D587}" type="presParOf" srcId="{782F95C1-A08C-49B3-A865-2648E4DC5D27}" destId="{B207381F-A44D-4DFA-85D2-E972827B769D}" srcOrd="0" destOrd="0" presId="urn:microsoft.com/office/officeart/2008/layout/VerticalCurvedList"/>
    <dgm:cxn modelId="{B3E04047-01B6-44AB-A3C3-7CA213A41BDB}" type="presParOf" srcId="{B207381F-A44D-4DFA-85D2-E972827B769D}" destId="{4A904AD0-B9DF-4F96-B062-B616E9FE12F5}" srcOrd="0" destOrd="0" presId="urn:microsoft.com/office/officeart/2008/layout/VerticalCurvedList"/>
    <dgm:cxn modelId="{D280F6D3-62A6-4AB9-86C2-E7DD2E1FA48B}" type="presParOf" srcId="{B207381F-A44D-4DFA-85D2-E972827B769D}" destId="{6393EE35-1D04-4A22-A4DF-B5325FAA7025}" srcOrd="1" destOrd="0" presId="urn:microsoft.com/office/officeart/2008/layout/VerticalCurvedList"/>
    <dgm:cxn modelId="{A6020166-3D6B-4E77-A482-0FF993439717}" type="presParOf" srcId="{B207381F-A44D-4DFA-85D2-E972827B769D}" destId="{B662E572-56F7-4616-AE9F-62E292B6FB8C}" srcOrd="2" destOrd="0" presId="urn:microsoft.com/office/officeart/2008/layout/VerticalCurvedList"/>
    <dgm:cxn modelId="{67704F77-38A4-4F75-A664-827440731EEC}" type="presParOf" srcId="{B207381F-A44D-4DFA-85D2-E972827B769D}" destId="{6C1C05DF-78AF-4052-A953-82F40610D7EF}" srcOrd="3" destOrd="0" presId="urn:microsoft.com/office/officeart/2008/layout/VerticalCurvedList"/>
    <dgm:cxn modelId="{931C140C-58D1-48C8-8EE1-08D69E389905}" type="presParOf" srcId="{782F95C1-A08C-49B3-A865-2648E4DC5D27}" destId="{291B59AF-5616-4E1E-B9C2-45050BD93D4E}" srcOrd="1" destOrd="0" presId="urn:microsoft.com/office/officeart/2008/layout/VerticalCurvedList"/>
    <dgm:cxn modelId="{7A25B2F9-5100-4D4F-BB3E-093F02D5C742}" type="presParOf" srcId="{782F95C1-A08C-49B3-A865-2648E4DC5D27}" destId="{758CFE45-C6CF-44CA-9812-19BBD649E394}" srcOrd="2" destOrd="0" presId="urn:microsoft.com/office/officeart/2008/layout/VerticalCurvedList"/>
    <dgm:cxn modelId="{1573C890-ACD0-4403-816C-5FFD883037A5}" type="presParOf" srcId="{758CFE45-C6CF-44CA-9812-19BBD649E394}" destId="{816ADD27-F4BD-4D7A-9238-9F758480DB30}" srcOrd="0" destOrd="0" presId="urn:microsoft.com/office/officeart/2008/layout/VerticalCurvedList"/>
    <dgm:cxn modelId="{659C8261-FA19-4BA8-AC0A-1632EEE810B9}" type="presParOf" srcId="{782F95C1-A08C-49B3-A865-2648E4DC5D27}" destId="{6AA9A222-C2F9-4D9E-8CDB-7FFAD593DF94}" srcOrd="3" destOrd="0" presId="urn:microsoft.com/office/officeart/2008/layout/VerticalCurvedList"/>
    <dgm:cxn modelId="{0BDD2AB6-C017-4F01-A278-3A46922EB1AB}" type="presParOf" srcId="{782F95C1-A08C-49B3-A865-2648E4DC5D27}" destId="{FC8B1388-AA32-4965-B61E-99D198797722}" srcOrd="4" destOrd="0" presId="urn:microsoft.com/office/officeart/2008/layout/VerticalCurvedList"/>
    <dgm:cxn modelId="{A8418BD4-4D5A-4CEA-BE5A-6627DC56F893}" type="presParOf" srcId="{FC8B1388-AA32-4965-B61E-99D198797722}" destId="{E21960A1-DB50-4E97-A64E-679875F75427}" srcOrd="0" destOrd="0" presId="urn:microsoft.com/office/officeart/2008/layout/VerticalCurvedList"/>
    <dgm:cxn modelId="{A35EF369-0047-4FB7-807D-B9F49A9E9B4D}" type="presParOf" srcId="{782F95C1-A08C-49B3-A865-2648E4DC5D27}" destId="{625FD14C-E058-4847-97D4-795B0C03D79B}" srcOrd="5" destOrd="0" presId="urn:microsoft.com/office/officeart/2008/layout/VerticalCurvedList"/>
    <dgm:cxn modelId="{B0088B7D-AC72-423D-B669-815431D8C55F}" type="presParOf" srcId="{782F95C1-A08C-49B3-A865-2648E4DC5D27}" destId="{9FA7EBDC-BA71-4152-97D3-4FF0B49958BD}" srcOrd="6" destOrd="0" presId="urn:microsoft.com/office/officeart/2008/layout/VerticalCurvedList"/>
    <dgm:cxn modelId="{9F1BA467-5F61-4952-82F1-D90CB4E1F4F7}" type="presParOf" srcId="{9FA7EBDC-BA71-4152-97D3-4FF0B49958BD}" destId="{EFAFE2F1-431F-4166-96A9-F5710D94779C}" srcOrd="0" destOrd="0" presId="urn:microsoft.com/office/officeart/2008/layout/VerticalCurvedList"/>
    <dgm:cxn modelId="{5B4A5E00-3D66-4DFE-AAB2-B568BF19D2C3}" type="presParOf" srcId="{782F95C1-A08C-49B3-A865-2648E4DC5D27}" destId="{ADF07147-6E25-4481-9F09-D7BEA4E8A1D8}" srcOrd="7" destOrd="0" presId="urn:microsoft.com/office/officeart/2008/layout/VerticalCurvedList"/>
    <dgm:cxn modelId="{9297D175-E968-4247-A80D-F5470D4F0FC1}" type="presParOf" srcId="{782F95C1-A08C-49B3-A865-2648E4DC5D27}" destId="{09603609-9C27-43BA-9672-41BC5349C520}" srcOrd="8" destOrd="0" presId="urn:microsoft.com/office/officeart/2008/layout/VerticalCurvedList"/>
    <dgm:cxn modelId="{1BEF5B46-8EE7-4E99-B7EB-D706E5D8D82D}" type="presParOf" srcId="{09603609-9C27-43BA-9672-41BC5349C520}" destId="{905980F9-7D54-4CBC-BBF5-8F6795CFE163}" srcOrd="0" destOrd="0" presId="urn:microsoft.com/office/officeart/2008/layout/VerticalCurvedList"/>
    <dgm:cxn modelId="{FA47661F-72B4-4CB8-8325-10A14DF60F40}" type="presParOf" srcId="{782F95C1-A08C-49B3-A865-2648E4DC5D27}" destId="{D6BFC093-CED1-49BF-B266-DB2B657A055B}" srcOrd="9" destOrd="0" presId="urn:microsoft.com/office/officeart/2008/layout/VerticalCurvedList"/>
    <dgm:cxn modelId="{DC852634-7FD5-418D-BB2E-0C02E4BE25F0}" type="presParOf" srcId="{782F95C1-A08C-49B3-A865-2648E4DC5D27}" destId="{21D71F22-F664-4EF1-8D7C-AFF5A2F10B02}" srcOrd="10" destOrd="0" presId="urn:microsoft.com/office/officeart/2008/layout/VerticalCurvedList"/>
    <dgm:cxn modelId="{B36DA232-1A84-4201-926C-40E29DC4A068}" type="presParOf" srcId="{21D71F22-F664-4EF1-8D7C-AFF5A2F10B02}" destId="{2EDC15EE-FA05-4B04-BAFE-A739B1B731D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9DE00-1364-4626-979E-332DE749914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ZA"/>
        </a:p>
      </dgm:t>
    </dgm:pt>
    <dgm:pt modelId="{F6695A7C-5677-4DD4-9C36-89A9C8DF2E59}">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GB" dirty="0">
              <a:solidFill>
                <a:schemeClr val="tx1"/>
              </a:solidFill>
            </a:rPr>
            <a:t>Request the HTML page from the static URL</a:t>
          </a:r>
        </a:p>
        <a:p>
          <a:pPr>
            <a:buFont typeface="Arial" panose="020B0604020202020204" pitchFamily="34" charset="0"/>
            <a:buChar char="•"/>
          </a:pPr>
          <a:r>
            <a:rPr lang="en-GB" dirty="0">
              <a:solidFill>
                <a:schemeClr val="tx1"/>
              </a:solidFill>
            </a:rPr>
            <a:t>Assign the response to an object</a:t>
          </a:r>
          <a:endParaRPr lang="en-ZA" dirty="0"/>
        </a:p>
      </dgm:t>
    </dgm:pt>
    <dgm:pt modelId="{CD6BE19F-781C-42E1-9381-EF66358BCA40}" type="parTrans" cxnId="{39722A82-EAC3-4063-9321-11D1FFF38025}">
      <dgm:prSet/>
      <dgm:spPr/>
      <dgm:t>
        <a:bodyPr/>
        <a:lstStyle/>
        <a:p>
          <a:endParaRPr lang="en-ZA"/>
        </a:p>
      </dgm:t>
    </dgm:pt>
    <dgm:pt modelId="{0856A567-1F69-4326-ADD5-BA30F96FE9C8}" type="sibTrans" cxnId="{39722A82-EAC3-4063-9321-11D1FFF38025}">
      <dgm:prSet/>
      <dgm:spPr/>
      <dgm:t>
        <a:bodyPr/>
        <a:lstStyle/>
        <a:p>
          <a:endParaRPr lang="en-ZA"/>
        </a:p>
      </dgm:t>
    </dgm:pt>
    <dgm:pt modelId="{EF1D883B-5D92-4F1C-9D6B-E1553B1BA272}">
      <dgm:prSe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GB" dirty="0">
              <a:solidFill>
                <a:schemeClr val="tx1"/>
              </a:solidFill>
            </a:rPr>
            <a:t>Use the column names as keys in a dictionary</a:t>
          </a:r>
        </a:p>
        <a:p>
          <a:pPr>
            <a:buFont typeface="Arial" panose="020B0604020202020204" pitchFamily="34" charset="0"/>
            <a:buChar char="•"/>
          </a:pPr>
          <a:r>
            <a:rPr lang="en-GB" dirty="0">
              <a:solidFill>
                <a:schemeClr val="tx1"/>
              </a:solidFill>
            </a:rPr>
            <a:t>Use custom functions and logic to parse all launch tables to fill the dictionary values</a:t>
          </a:r>
          <a:endParaRPr lang="en-ZA" dirty="0">
            <a:solidFill>
              <a:schemeClr val="tx1"/>
            </a:solidFill>
          </a:endParaRPr>
        </a:p>
      </dgm:t>
    </dgm:pt>
    <dgm:pt modelId="{725A9627-402F-4249-B1D9-A637167AF703}" type="parTrans" cxnId="{A776F942-830C-4CE2-A05C-E54352CFC9E7}">
      <dgm:prSet/>
      <dgm:spPr/>
      <dgm:t>
        <a:bodyPr/>
        <a:lstStyle/>
        <a:p>
          <a:endParaRPr lang="en-ZA"/>
        </a:p>
      </dgm:t>
    </dgm:pt>
    <dgm:pt modelId="{F721FA25-8F2B-46BB-AECB-020F07695FE0}" type="sibTrans" cxnId="{A776F942-830C-4CE2-A05C-E54352CFC9E7}">
      <dgm:prSet/>
      <dgm:spPr/>
      <dgm:t>
        <a:bodyPr/>
        <a:lstStyle/>
        <a:p>
          <a:endParaRPr lang="en-ZA"/>
        </a:p>
      </dgm:t>
    </dgm:pt>
    <dgm:pt modelId="{6BDA59EC-9C95-48B4-B889-6038623771DE}">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GB" dirty="0">
              <a:solidFill>
                <a:schemeClr val="tx1"/>
              </a:solidFill>
            </a:rPr>
            <a:t>Collect all column header names from the tables found within the HTML page</a:t>
          </a:r>
          <a:endParaRPr lang="en-ZA" dirty="0"/>
        </a:p>
      </dgm:t>
    </dgm:pt>
    <dgm:pt modelId="{FD28A959-7960-4821-BB7D-12848FA83859}" type="sibTrans" cxnId="{E4E4CC24-D45D-472A-834E-ABE8264394A7}">
      <dgm:prSet/>
      <dgm:spPr/>
      <dgm:t>
        <a:bodyPr/>
        <a:lstStyle/>
        <a:p>
          <a:endParaRPr lang="en-ZA"/>
        </a:p>
      </dgm:t>
    </dgm:pt>
    <dgm:pt modelId="{DD91FA9E-0798-4BCF-9209-8AE27535C21D}" type="parTrans" cxnId="{E4E4CC24-D45D-472A-834E-ABE8264394A7}">
      <dgm:prSet/>
      <dgm:spPr/>
      <dgm:t>
        <a:bodyPr/>
        <a:lstStyle/>
        <a:p>
          <a:endParaRPr lang="en-ZA"/>
        </a:p>
      </dgm:t>
    </dgm:pt>
    <dgm:pt modelId="{2BA435C9-5307-4BF7-8D50-239B949E68F3}">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GB" dirty="0">
              <a:solidFill>
                <a:schemeClr val="tx1"/>
              </a:solidFill>
            </a:rPr>
            <a:t>Create a </a:t>
          </a:r>
          <a:r>
            <a:rPr lang="en-GB" dirty="0" err="1">
              <a:solidFill>
                <a:schemeClr val="tx1"/>
              </a:solidFill>
            </a:rPr>
            <a:t>BeautifulSoup</a:t>
          </a:r>
          <a:r>
            <a:rPr lang="en-GB" dirty="0">
              <a:solidFill>
                <a:schemeClr val="tx1"/>
              </a:solidFill>
            </a:rPr>
            <a:t> object from the HTML response object </a:t>
          </a:r>
        </a:p>
        <a:p>
          <a:pPr>
            <a:buFont typeface="Arial" panose="020B0604020202020204" pitchFamily="34" charset="0"/>
            <a:buChar char="•"/>
          </a:pPr>
          <a:r>
            <a:rPr lang="en-GB" dirty="0">
              <a:solidFill>
                <a:schemeClr val="tx1"/>
              </a:solidFill>
            </a:rPr>
            <a:t>Find all tables within the HTML page</a:t>
          </a:r>
          <a:endParaRPr lang="en-ZA" dirty="0"/>
        </a:p>
      </dgm:t>
    </dgm:pt>
    <dgm:pt modelId="{8E57CEAD-CDE5-4666-A74D-B43B86A010F3}" type="sibTrans" cxnId="{E328FE45-4924-49A3-A8B7-70B0C90A2472}">
      <dgm:prSet/>
      <dgm:spPr/>
      <dgm:t>
        <a:bodyPr/>
        <a:lstStyle/>
        <a:p>
          <a:endParaRPr lang="en-ZA"/>
        </a:p>
      </dgm:t>
    </dgm:pt>
    <dgm:pt modelId="{9C6FB3CC-1338-4631-B37F-1E72E822CCC5}" type="parTrans" cxnId="{E328FE45-4924-49A3-A8B7-70B0C90A2472}">
      <dgm:prSet/>
      <dgm:spPr/>
      <dgm:t>
        <a:bodyPr/>
        <a:lstStyle/>
        <a:p>
          <a:endParaRPr lang="en-ZA"/>
        </a:p>
      </dgm:t>
    </dgm:pt>
    <dgm:pt modelId="{D28392F5-B4B7-4BFF-935B-CDD9D7831F85}">
      <dgm:prSet>
        <dgm:style>
          <a:lnRef idx="2">
            <a:schemeClr val="accent1"/>
          </a:lnRef>
          <a:fillRef idx="1">
            <a:schemeClr val="lt1"/>
          </a:fillRef>
          <a:effectRef idx="0">
            <a:schemeClr val="accent1"/>
          </a:effectRef>
          <a:fontRef idx="minor">
            <a:schemeClr val="dk1"/>
          </a:fontRef>
        </dgm:style>
      </dgm:prSet>
      <dgm:spPr/>
      <dgm:t>
        <a:bodyPr/>
        <a:lstStyle/>
        <a:p>
          <a:r>
            <a:rPr lang="en-US" dirty="0">
              <a:solidFill>
                <a:schemeClr val="tx1"/>
              </a:solidFill>
            </a:rPr>
            <a:t>Link to workbook </a:t>
          </a:r>
          <a:r>
            <a:rPr lang="en-US" dirty="0">
              <a:solidFill>
                <a:schemeClr val="tx1"/>
              </a:solidFill>
              <a:hlinkClick xmlns:r="http://schemas.openxmlformats.org/officeDocument/2006/relationships" r:id="rId1"/>
            </a:rPr>
            <a:t>here</a:t>
          </a:r>
          <a:r>
            <a:rPr lang="en-US" dirty="0"/>
            <a:t> </a:t>
          </a:r>
          <a:endParaRPr lang="en-ZA" dirty="0"/>
        </a:p>
      </dgm:t>
    </dgm:pt>
    <dgm:pt modelId="{50A72FBA-AF27-4D85-9BE6-71D33AE9FD05}" type="parTrans" cxnId="{C3FC2564-3BAF-4DFB-9A32-ABAD96FC8D75}">
      <dgm:prSet/>
      <dgm:spPr/>
      <dgm:t>
        <a:bodyPr/>
        <a:lstStyle/>
        <a:p>
          <a:endParaRPr lang="en-ZA"/>
        </a:p>
      </dgm:t>
    </dgm:pt>
    <dgm:pt modelId="{58E93AB7-F954-4D6C-BE1C-D5E6104FF0CA}" type="sibTrans" cxnId="{C3FC2564-3BAF-4DFB-9A32-ABAD96FC8D75}">
      <dgm:prSet/>
      <dgm:spPr/>
      <dgm:t>
        <a:bodyPr/>
        <a:lstStyle/>
        <a:p>
          <a:endParaRPr lang="en-ZA"/>
        </a:p>
      </dgm:t>
    </dgm:pt>
    <dgm:pt modelId="{3234F7A7-5179-4DB4-A074-E3B6C74A4E80}">
      <dgm:prSe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GB" dirty="0">
              <a:solidFill>
                <a:schemeClr val="tx1"/>
              </a:solidFill>
            </a:rPr>
            <a:t>Convert the dictionary to a Pandas </a:t>
          </a:r>
          <a:r>
            <a:rPr lang="en-GB" dirty="0" err="1">
              <a:solidFill>
                <a:schemeClr val="tx1"/>
              </a:solidFill>
            </a:rPr>
            <a:t>DataFrame</a:t>
          </a:r>
          <a:r>
            <a:rPr lang="en-GB" dirty="0">
              <a:solidFill>
                <a:schemeClr val="tx1"/>
              </a:solidFill>
            </a:rPr>
            <a:t> ready for export</a:t>
          </a:r>
          <a:endParaRPr lang="en-ZA" dirty="0"/>
        </a:p>
      </dgm:t>
    </dgm:pt>
    <dgm:pt modelId="{C8FEA82B-D20D-49DE-B1F4-DFF506CC9272}" type="parTrans" cxnId="{68363126-0179-4759-B59C-9D95F02FFB99}">
      <dgm:prSet/>
      <dgm:spPr/>
      <dgm:t>
        <a:bodyPr/>
        <a:lstStyle/>
        <a:p>
          <a:endParaRPr lang="en-ZA"/>
        </a:p>
      </dgm:t>
    </dgm:pt>
    <dgm:pt modelId="{6B7E0B12-5AED-4D3B-BC55-22961FE6ABA6}" type="sibTrans" cxnId="{68363126-0179-4759-B59C-9D95F02FFB99}">
      <dgm:prSet/>
      <dgm:spPr/>
      <dgm:t>
        <a:bodyPr/>
        <a:lstStyle/>
        <a:p>
          <a:endParaRPr lang="en-ZA"/>
        </a:p>
      </dgm:t>
    </dgm:pt>
    <dgm:pt modelId="{09994FAC-AFA9-404A-80F4-6DC70197E119}" type="pres">
      <dgm:prSet presAssocID="{66E9DE00-1364-4626-979E-332DE749914D}" presName="Name0" presStyleCnt="0">
        <dgm:presLayoutVars>
          <dgm:chMax val="7"/>
          <dgm:chPref val="7"/>
          <dgm:dir/>
        </dgm:presLayoutVars>
      </dgm:prSet>
      <dgm:spPr/>
    </dgm:pt>
    <dgm:pt modelId="{782F95C1-A08C-49B3-A865-2648E4DC5D27}" type="pres">
      <dgm:prSet presAssocID="{66E9DE00-1364-4626-979E-332DE749914D}" presName="Name1" presStyleCnt="0"/>
      <dgm:spPr/>
    </dgm:pt>
    <dgm:pt modelId="{B207381F-A44D-4DFA-85D2-E972827B769D}" type="pres">
      <dgm:prSet presAssocID="{66E9DE00-1364-4626-979E-332DE749914D}" presName="cycle" presStyleCnt="0"/>
      <dgm:spPr/>
    </dgm:pt>
    <dgm:pt modelId="{4A904AD0-B9DF-4F96-B062-B616E9FE12F5}" type="pres">
      <dgm:prSet presAssocID="{66E9DE00-1364-4626-979E-332DE749914D}" presName="srcNode" presStyleLbl="node1" presStyleIdx="0" presStyleCnt="6"/>
      <dgm:spPr/>
    </dgm:pt>
    <dgm:pt modelId="{6393EE35-1D04-4A22-A4DF-B5325FAA7025}" type="pres">
      <dgm:prSet presAssocID="{66E9DE00-1364-4626-979E-332DE749914D}" presName="conn" presStyleLbl="parChTrans1D2" presStyleIdx="0" presStyleCnt="1"/>
      <dgm:spPr/>
    </dgm:pt>
    <dgm:pt modelId="{B662E572-56F7-4616-AE9F-62E292B6FB8C}" type="pres">
      <dgm:prSet presAssocID="{66E9DE00-1364-4626-979E-332DE749914D}" presName="extraNode" presStyleLbl="node1" presStyleIdx="0" presStyleCnt="6"/>
      <dgm:spPr/>
    </dgm:pt>
    <dgm:pt modelId="{6C1C05DF-78AF-4052-A953-82F40610D7EF}" type="pres">
      <dgm:prSet presAssocID="{66E9DE00-1364-4626-979E-332DE749914D}" presName="dstNode" presStyleLbl="node1" presStyleIdx="0" presStyleCnt="6"/>
      <dgm:spPr/>
    </dgm:pt>
    <dgm:pt modelId="{291B59AF-5616-4E1E-B9C2-45050BD93D4E}" type="pres">
      <dgm:prSet presAssocID="{F6695A7C-5677-4DD4-9C36-89A9C8DF2E59}" presName="text_1" presStyleLbl="node1" presStyleIdx="0" presStyleCnt="6">
        <dgm:presLayoutVars>
          <dgm:bulletEnabled val="1"/>
        </dgm:presLayoutVars>
      </dgm:prSet>
      <dgm:spPr/>
    </dgm:pt>
    <dgm:pt modelId="{758CFE45-C6CF-44CA-9812-19BBD649E394}" type="pres">
      <dgm:prSet presAssocID="{F6695A7C-5677-4DD4-9C36-89A9C8DF2E59}" presName="accent_1" presStyleCnt="0"/>
      <dgm:spPr/>
    </dgm:pt>
    <dgm:pt modelId="{816ADD27-F4BD-4D7A-9238-9F758480DB30}" type="pres">
      <dgm:prSet presAssocID="{F6695A7C-5677-4DD4-9C36-89A9C8DF2E59}" presName="accentRepeatNode" presStyleLbl="solidFgAcc1" presStyleIdx="0" presStyleCnt="6"/>
      <dgm:spPr/>
    </dgm:pt>
    <dgm:pt modelId="{6AA9A222-C2F9-4D9E-8CDB-7FFAD593DF94}" type="pres">
      <dgm:prSet presAssocID="{2BA435C9-5307-4BF7-8D50-239B949E68F3}" presName="text_2" presStyleLbl="node1" presStyleIdx="1" presStyleCnt="6">
        <dgm:presLayoutVars>
          <dgm:bulletEnabled val="1"/>
        </dgm:presLayoutVars>
      </dgm:prSet>
      <dgm:spPr/>
    </dgm:pt>
    <dgm:pt modelId="{FC8B1388-AA32-4965-B61E-99D198797722}" type="pres">
      <dgm:prSet presAssocID="{2BA435C9-5307-4BF7-8D50-239B949E68F3}" presName="accent_2" presStyleCnt="0"/>
      <dgm:spPr/>
    </dgm:pt>
    <dgm:pt modelId="{E21960A1-DB50-4E97-A64E-679875F75427}" type="pres">
      <dgm:prSet presAssocID="{2BA435C9-5307-4BF7-8D50-239B949E68F3}" presName="accentRepeatNode" presStyleLbl="solidFgAcc1" presStyleIdx="1" presStyleCnt="6"/>
      <dgm:spPr/>
    </dgm:pt>
    <dgm:pt modelId="{625FD14C-E058-4847-97D4-795B0C03D79B}" type="pres">
      <dgm:prSet presAssocID="{6BDA59EC-9C95-48B4-B889-6038623771DE}" presName="text_3" presStyleLbl="node1" presStyleIdx="2" presStyleCnt="6">
        <dgm:presLayoutVars>
          <dgm:bulletEnabled val="1"/>
        </dgm:presLayoutVars>
      </dgm:prSet>
      <dgm:spPr/>
    </dgm:pt>
    <dgm:pt modelId="{9FA7EBDC-BA71-4152-97D3-4FF0B49958BD}" type="pres">
      <dgm:prSet presAssocID="{6BDA59EC-9C95-48B4-B889-6038623771DE}" presName="accent_3" presStyleCnt="0"/>
      <dgm:spPr/>
    </dgm:pt>
    <dgm:pt modelId="{EFAFE2F1-431F-4166-96A9-F5710D94779C}" type="pres">
      <dgm:prSet presAssocID="{6BDA59EC-9C95-48B4-B889-6038623771DE}" presName="accentRepeatNode" presStyleLbl="solidFgAcc1" presStyleIdx="2" presStyleCnt="6"/>
      <dgm:spPr/>
    </dgm:pt>
    <dgm:pt modelId="{ADF07147-6E25-4481-9F09-D7BEA4E8A1D8}" type="pres">
      <dgm:prSet presAssocID="{EF1D883B-5D92-4F1C-9D6B-E1553B1BA272}" presName="text_4" presStyleLbl="node1" presStyleIdx="3" presStyleCnt="6">
        <dgm:presLayoutVars>
          <dgm:bulletEnabled val="1"/>
        </dgm:presLayoutVars>
      </dgm:prSet>
      <dgm:spPr/>
    </dgm:pt>
    <dgm:pt modelId="{09603609-9C27-43BA-9672-41BC5349C520}" type="pres">
      <dgm:prSet presAssocID="{EF1D883B-5D92-4F1C-9D6B-E1553B1BA272}" presName="accent_4" presStyleCnt="0"/>
      <dgm:spPr/>
    </dgm:pt>
    <dgm:pt modelId="{905980F9-7D54-4CBC-BBF5-8F6795CFE163}" type="pres">
      <dgm:prSet presAssocID="{EF1D883B-5D92-4F1C-9D6B-E1553B1BA272}" presName="accentRepeatNode" presStyleLbl="solidFgAcc1" presStyleIdx="3" presStyleCnt="6"/>
      <dgm:spPr/>
    </dgm:pt>
    <dgm:pt modelId="{D0968DB5-408E-4DCF-90D5-11DD00541E90}" type="pres">
      <dgm:prSet presAssocID="{3234F7A7-5179-4DB4-A074-E3B6C74A4E80}" presName="text_5" presStyleLbl="node1" presStyleIdx="4" presStyleCnt="6">
        <dgm:presLayoutVars>
          <dgm:bulletEnabled val="1"/>
        </dgm:presLayoutVars>
      </dgm:prSet>
      <dgm:spPr/>
    </dgm:pt>
    <dgm:pt modelId="{F1BE9174-7376-4010-9AAC-8AEC11B8F402}" type="pres">
      <dgm:prSet presAssocID="{3234F7A7-5179-4DB4-A074-E3B6C74A4E80}" presName="accent_5" presStyleCnt="0"/>
      <dgm:spPr/>
    </dgm:pt>
    <dgm:pt modelId="{E81E0F12-0A62-438F-86F2-753D9E9F7B4D}" type="pres">
      <dgm:prSet presAssocID="{3234F7A7-5179-4DB4-A074-E3B6C74A4E80}" presName="accentRepeatNode" presStyleLbl="solidFgAcc1" presStyleIdx="4" presStyleCnt="6"/>
      <dgm:spPr/>
    </dgm:pt>
    <dgm:pt modelId="{9B739CEE-A126-4F6A-A77D-40E78F58CD86}" type="pres">
      <dgm:prSet presAssocID="{D28392F5-B4B7-4BFF-935B-CDD9D7831F85}" presName="text_6" presStyleLbl="node1" presStyleIdx="5" presStyleCnt="6">
        <dgm:presLayoutVars>
          <dgm:bulletEnabled val="1"/>
        </dgm:presLayoutVars>
      </dgm:prSet>
      <dgm:spPr/>
    </dgm:pt>
    <dgm:pt modelId="{E9AC9381-2E1A-4B57-8090-30A85D7C0413}" type="pres">
      <dgm:prSet presAssocID="{D28392F5-B4B7-4BFF-935B-CDD9D7831F85}" presName="accent_6" presStyleCnt="0"/>
      <dgm:spPr/>
    </dgm:pt>
    <dgm:pt modelId="{2EDC15EE-FA05-4B04-BAFE-A739B1B731D3}" type="pres">
      <dgm:prSet presAssocID="{D28392F5-B4B7-4BFF-935B-CDD9D7831F85}" presName="accentRepeatNode" presStyleLbl="solidFgAcc1" presStyleIdx="5" presStyleCnt="6"/>
      <dgm:spPr/>
    </dgm:pt>
  </dgm:ptLst>
  <dgm:cxnLst>
    <dgm:cxn modelId="{7FBE2201-78C4-436B-A6D2-81CF680E415B}" type="presOf" srcId="{2BA435C9-5307-4BF7-8D50-239B949E68F3}" destId="{6AA9A222-C2F9-4D9E-8CDB-7FFAD593DF94}" srcOrd="0" destOrd="0" presId="urn:microsoft.com/office/officeart/2008/layout/VerticalCurvedList"/>
    <dgm:cxn modelId="{B044D818-7546-4AE4-A346-ED1932E72603}" type="presOf" srcId="{D28392F5-B4B7-4BFF-935B-CDD9D7831F85}" destId="{9B739CEE-A126-4F6A-A77D-40E78F58CD86}" srcOrd="0" destOrd="0" presId="urn:microsoft.com/office/officeart/2008/layout/VerticalCurvedList"/>
    <dgm:cxn modelId="{A959D822-9AE3-4796-A1D0-383212C47A8D}" type="presOf" srcId="{66E9DE00-1364-4626-979E-332DE749914D}" destId="{09994FAC-AFA9-404A-80F4-6DC70197E119}" srcOrd="0" destOrd="0" presId="urn:microsoft.com/office/officeart/2008/layout/VerticalCurvedList"/>
    <dgm:cxn modelId="{E4E4CC24-D45D-472A-834E-ABE8264394A7}" srcId="{66E9DE00-1364-4626-979E-332DE749914D}" destId="{6BDA59EC-9C95-48B4-B889-6038623771DE}" srcOrd="2" destOrd="0" parTransId="{DD91FA9E-0798-4BCF-9209-8AE27535C21D}" sibTransId="{FD28A959-7960-4821-BB7D-12848FA83859}"/>
    <dgm:cxn modelId="{68363126-0179-4759-B59C-9D95F02FFB99}" srcId="{66E9DE00-1364-4626-979E-332DE749914D}" destId="{3234F7A7-5179-4DB4-A074-E3B6C74A4E80}" srcOrd="4" destOrd="0" parTransId="{C8FEA82B-D20D-49DE-B1F4-DFF506CC9272}" sibTransId="{6B7E0B12-5AED-4D3B-BC55-22961FE6ABA6}"/>
    <dgm:cxn modelId="{FCD6235B-4A22-4F91-9F87-FCB6C1B00565}" type="presOf" srcId="{EF1D883B-5D92-4F1C-9D6B-E1553B1BA272}" destId="{ADF07147-6E25-4481-9F09-D7BEA4E8A1D8}" srcOrd="0" destOrd="0" presId="urn:microsoft.com/office/officeart/2008/layout/VerticalCurvedList"/>
    <dgm:cxn modelId="{A776F942-830C-4CE2-A05C-E54352CFC9E7}" srcId="{66E9DE00-1364-4626-979E-332DE749914D}" destId="{EF1D883B-5D92-4F1C-9D6B-E1553B1BA272}" srcOrd="3" destOrd="0" parTransId="{725A9627-402F-4249-B1D9-A637167AF703}" sibTransId="{F721FA25-8F2B-46BB-AECB-020F07695FE0}"/>
    <dgm:cxn modelId="{C3FC2564-3BAF-4DFB-9A32-ABAD96FC8D75}" srcId="{66E9DE00-1364-4626-979E-332DE749914D}" destId="{D28392F5-B4B7-4BFF-935B-CDD9D7831F85}" srcOrd="5" destOrd="0" parTransId="{50A72FBA-AF27-4D85-9BE6-71D33AE9FD05}" sibTransId="{58E93AB7-F954-4D6C-BE1C-D5E6104FF0CA}"/>
    <dgm:cxn modelId="{E328FE45-4924-49A3-A8B7-70B0C90A2472}" srcId="{66E9DE00-1364-4626-979E-332DE749914D}" destId="{2BA435C9-5307-4BF7-8D50-239B949E68F3}" srcOrd="1" destOrd="0" parTransId="{9C6FB3CC-1338-4631-B37F-1E72E822CCC5}" sibTransId="{8E57CEAD-CDE5-4666-A74D-B43B86A010F3}"/>
    <dgm:cxn modelId="{08E89572-BFD7-4A2A-B69D-0CDBA187C77A}" type="presOf" srcId="{0856A567-1F69-4326-ADD5-BA30F96FE9C8}" destId="{6393EE35-1D04-4A22-A4DF-B5325FAA7025}" srcOrd="0" destOrd="0" presId="urn:microsoft.com/office/officeart/2008/layout/VerticalCurvedList"/>
    <dgm:cxn modelId="{5BBA287F-3BAA-4878-94DD-4729C5649D9A}" type="presOf" srcId="{6BDA59EC-9C95-48B4-B889-6038623771DE}" destId="{625FD14C-E058-4847-97D4-795B0C03D79B}" srcOrd="0" destOrd="0" presId="urn:microsoft.com/office/officeart/2008/layout/VerticalCurvedList"/>
    <dgm:cxn modelId="{39722A82-EAC3-4063-9321-11D1FFF38025}" srcId="{66E9DE00-1364-4626-979E-332DE749914D}" destId="{F6695A7C-5677-4DD4-9C36-89A9C8DF2E59}" srcOrd="0" destOrd="0" parTransId="{CD6BE19F-781C-42E1-9381-EF66358BCA40}" sibTransId="{0856A567-1F69-4326-ADD5-BA30F96FE9C8}"/>
    <dgm:cxn modelId="{72164F87-CCCC-4BDC-964C-3470D05771F8}" type="presOf" srcId="{F6695A7C-5677-4DD4-9C36-89A9C8DF2E59}" destId="{291B59AF-5616-4E1E-B9C2-45050BD93D4E}" srcOrd="0" destOrd="0" presId="urn:microsoft.com/office/officeart/2008/layout/VerticalCurvedList"/>
    <dgm:cxn modelId="{97B9B0FA-D7A5-43D9-A553-2B9701C4CA74}" type="presOf" srcId="{3234F7A7-5179-4DB4-A074-E3B6C74A4E80}" destId="{D0968DB5-408E-4DCF-90D5-11DD00541E90}" srcOrd="0" destOrd="0" presId="urn:microsoft.com/office/officeart/2008/layout/VerticalCurvedList"/>
    <dgm:cxn modelId="{692EA60E-48F8-4242-9261-1B4C2465000F}" type="presParOf" srcId="{09994FAC-AFA9-404A-80F4-6DC70197E119}" destId="{782F95C1-A08C-49B3-A865-2648E4DC5D27}" srcOrd="0" destOrd="0" presId="urn:microsoft.com/office/officeart/2008/layout/VerticalCurvedList"/>
    <dgm:cxn modelId="{1585E6AD-20E9-475B-A5D5-74F15C27D587}" type="presParOf" srcId="{782F95C1-A08C-49B3-A865-2648E4DC5D27}" destId="{B207381F-A44D-4DFA-85D2-E972827B769D}" srcOrd="0" destOrd="0" presId="urn:microsoft.com/office/officeart/2008/layout/VerticalCurvedList"/>
    <dgm:cxn modelId="{B3E04047-01B6-44AB-A3C3-7CA213A41BDB}" type="presParOf" srcId="{B207381F-A44D-4DFA-85D2-E972827B769D}" destId="{4A904AD0-B9DF-4F96-B062-B616E9FE12F5}" srcOrd="0" destOrd="0" presId="urn:microsoft.com/office/officeart/2008/layout/VerticalCurvedList"/>
    <dgm:cxn modelId="{D280F6D3-62A6-4AB9-86C2-E7DD2E1FA48B}" type="presParOf" srcId="{B207381F-A44D-4DFA-85D2-E972827B769D}" destId="{6393EE35-1D04-4A22-A4DF-B5325FAA7025}" srcOrd="1" destOrd="0" presId="urn:microsoft.com/office/officeart/2008/layout/VerticalCurvedList"/>
    <dgm:cxn modelId="{A6020166-3D6B-4E77-A482-0FF993439717}" type="presParOf" srcId="{B207381F-A44D-4DFA-85D2-E972827B769D}" destId="{B662E572-56F7-4616-AE9F-62E292B6FB8C}" srcOrd="2" destOrd="0" presId="urn:microsoft.com/office/officeart/2008/layout/VerticalCurvedList"/>
    <dgm:cxn modelId="{67704F77-38A4-4F75-A664-827440731EEC}" type="presParOf" srcId="{B207381F-A44D-4DFA-85D2-E972827B769D}" destId="{6C1C05DF-78AF-4052-A953-82F40610D7EF}" srcOrd="3" destOrd="0" presId="urn:microsoft.com/office/officeart/2008/layout/VerticalCurvedList"/>
    <dgm:cxn modelId="{931C140C-58D1-48C8-8EE1-08D69E389905}" type="presParOf" srcId="{782F95C1-A08C-49B3-A865-2648E4DC5D27}" destId="{291B59AF-5616-4E1E-B9C2-45050BD93D4E}" srcOrd="1" destOrd="0" presId="urn:microsoft.com/office/officeart/2008/layout/VerticalCurvedList"/>
    <dgm:cxn modelId="{7A25B2F9-5100-4D4F-BB3E-093F02D5C742}" type="presParOf" srcId="{782F95C1-A08C-49B3-A865-2648E4DC5D27}" destId="{758CFE45-C6CF-44CA-9812-19BBD649E394}" srcOrd="2" destOrd="0" presId="urn:microsoft.com/office/officeart/2008/layout/VerticalCurvedList"/>
    <dgm:cxn modelId="{1573C890-ACD0-4403-816C-5FFD883037A5}" type="presParOf" srcId="{758CFE45-C6CF-44CA-9812-19BBD649E394}" destId="{816ADD27-F4BD-4D7A-9238-9F758480DB30}" srcOrd="0" destOrd="0" presId="urn:microsoft.com/office/officeart/2008/layout/VerticalCurvedList"/>
    <dgm:cxn modelId="{659C8261-FA19-4BA8-AC0A-1632EEE810B9}" type="presParOf" srcId="{782F95C1-A08C-49B3-A865-2648E4DC5D27}" destId="{6AA9A222-C2F9-4D9E-8CDB-7FFAD593DF94}" srcOrd="3" destOrd="0" presId="urn:microsoft.com/office/officeart/2008/layout/VerticalCurvedList"/>
    <dgm:cxn modelId="{0BDD2AB6-C017-4F01-A278-3A46922EB1AB}" type="presParOf" srcId="{782F95C1-A08C-49B3-A865-2648E4DC5D27}" destId="{FC8B1388-AA32-4965-B61E-99D198797722}" srcOrd="4" destOrd="0" presId="urn:microsoft.com/office/officeart/2008/layout/VerticalCurvedList"/>
    <dgm:cxn modelId="{A8418BD4-4D5A-4CEA-BE5A-6627DC56F893}" type="presParOf" srcId="{FC8B1388-AA32-4965-B61E-99D198797722}" destId="{E21960A1-DB50-4E97-A64E-679875F75427}" srcOrd="0" destOrd="0" presId="urn:microsoft.com/office/officeart/2008/layout/VerticalCurvedList"/>
    <dgm:cxn modelId="{A35EF369-0047-4FB7-807D-B9F49A9E9B4D}" type="presParOf" srcId="{782F95C1-A08C-49B3-A865-2648E4DC5D27}" destId="{625FD14C-E058-4847-97D4-795B0C03D79B}" srcOrd="5" destOrd="0" presId="urn:microsoft.com/office/officeart/2008/layout/VerticalCurvedList"/>
    <dgm:cxn modelId="{B0088B7D-AC72-423D-B669-815431D8C55F}" type="presParOf" srcId="{782F95C1-A08C-49B3-A865-2648E4DC5D27}" destId="{9FA7EBDC-BA71-4152-97D3-4FF0B49958BD}" srcOrd="6" destOrd="0" presId="urn:microsoft.com/office/officeart/2008/layout/VerticalCurvedList"/>
    <dgm:cxn modelId="{9F1BA467-5F61-4952-82F1-D90CB4E1F4F7}" type="presParOf" srcId="{9FA7EBDC-BA71-4152-97D3-4FF0B49958BD}" destId="{EFAFE2F1-431F-4166-96A9-F5710D94779C}" srcOrd="0" destOrd="0" presId="urn:microsoft.com/office/officeart/2008/layout/VerticalCurvedList"/>
    <dgm:cxn modelId="{5B4A5E00-3D66-4DFE-AAB2-B568BF19D2C3}" type="presParOf" srcId="{782F95C1-A08C-49B3-A865-2648E4DC5D27}" destId="{ADF07147-6E25-4481-9F09-D7BEA4E8A1D8}" srcOrd="7" destOrd="0" presId="urn:microsoft.com/office/officeart/2008/layout/VerticalCurvedList"/>
    <dgm:cxn modelId="{9297D175-E968-4247-A80D-F5470D4F0FC1}" type="presParOf" srcId="{782F95C1-A08C-49B3-A865-2648E4DC5D27}" destId="{09603609-9C27-43BA-9672-41BC5349C520}" srcOrd="8" destOrd="0" presId="urn:microsoft.com/office/officeart/2008/layout/VerticalCurvedList"/>
    <dgm:cxn modelId="{1BEF5B46-8EE7-4E99-B7EB-D706E5D8D82D}" type="presParOf" srcId="{09603609-9C27-43BA-9672-41BC5349C520}" destId="{905980F9-7D54-4CBC-BBF5-8F6795CFE163}" srcOrd="0" destOrd="0" presId="urn:microsoft.com/office/officeart/2008/layout/VerticalCurvedList"/>
    <dgm:cxn modelId="{433760A3-C303-4F42-9C08-D579B962E3C0}" type="presParOf" srcId="{782F95C1-A08C-49B3-A865-2648E4DC5D27}" destId="{D0968DB5-408E-4DCF-90D5-11DD00541E90}" srcOrd="9" destOrd="0" presId="urn:microsoft.com/office/officeart/2008/layout/VerticalCurvedList"/>
    <dgm:cxn modelId="{1D3849CA-CEA9-4C99-9B90-CB0F1BA35981}" type="presParOf" srcId="{782F95C1-A08C-49B3-A865-2648E4DC5D27}" destId="{F1BE9174-7376-4010-9AAC-8AEC11B8F402}" srcOrd="10" destOrd="0" presId="urn:microsoft.com/office/officeart/2008/layout/VerticalCurvedList"/>
    <dgm:cxn modelId="{8DF90951-509E-4FE4-95C3-23670BE9A82C}" type="presParOf" srcId="{F1BE9174-7376-4010-9AAC-8AEC11B8F402}" destId="{E81E0F12-0A62-438F-86F2-753D9E9F7B4D}" srcOrd="0" destOrd="0" presId="urn:microsoft.com/office/officeart/2008/layout/VerticalCurvedList"/>
    <dgm:cxn modelId="{9B5C665B-3579-42FA-9CAF-A3EA091265D5}" type="presParOf" srcId="{782F95C1-A08C-49B3-A865-2648E4DC5D27}" destId="{9B739CEE-A126-4F6A-A77D-40E78F58CD86}" srcOrd="11" destOrd="0" presId="urn:microsoft.com/office/officeart/2008/layout/VerticalCurvedList"/>
    <dgm:cxn modelId="{C46AB59C-AEE9-4567-B436-8138CA3F04CF}" type="presParOf" srcId="{782F95C1-A08C-49B3-A865-2648E4DC5D27}" destId="{E9AC9381-2E1A-4B57-8090-30A85D7C0413}" srcOrd="12" destOrd="0" presId="urn:microsoft.com/office/officeart/2008/layout/VerticalCurvedList"/>
    <dgm:cxn modelId="{5C959F37-2393-4A82-9753-AFA4A30462E9}" type="presParOf" srcId="{E9AC9381-2E1A-4B57-8090-30A85D7C0413}" destId="{2EDC15EE-FA05-4B04-BAFE-A739B1B731D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86AD3F-9C61-4319-9D06-FBE31FC1B102}" type="doc">
      <dgm:prSet loTypeId="urn:microsoft.com/office/officeart/2005/8/layout/process1" loCatId="process" qsTypeId="urn:microsoft.com/office/officeart/2005/8/quickstyle/simple1" qsCatId="simple" csTypeId="urn:microsoft.com/office/officeart/2005/8/colors/accent1_2" csCatId="accent1" phldr="1"/>
      <dgm:spPr/>
    </dgm:pt>
    <dgm:pt modelId="{5A4C049E-6F33-4006-86F8-D72572152CA3}">
      <dgm:prSet phldrT="[Text]"/>
      <dgm:spPr>
        <a:noFill/>
        <a:ln>
          <a:solidFill>
            <a:schemeClr val="accent1"/>
          </a:solidFill>
        </a:ln>
      </dgm:spPr>
      <dgm:t>
        <a:bodyPr/>
        <a:lstStyle/>
        <a:p>
          <a:r>
            <a:rPr lang="en-US" dirty="0">
              <a:solidFill>
                <a:schemeClr val="tx1"/>
              </a:solidFill>
            </a:rPr>
            <a:t>Model Development</a:t>
          </a:r>
          <a:endParaRPr lang="en-ZA" dirty="0">
            <a:solidFill>
              <a:schemeClr val="tx1"/>
            </a:solidFill>
          </a:endParaRPr>
        </a:p>
      </dgm:t>
    </dgm:pt>
    <dgm:pt modelId="{05A7F21D-A079-4E09-8A92-C4D5F77BA059}" type="parTrans" cxnId="{A4BBDE3E-8847-49B2-AC93-C83560DB7ED5}">
      <dgm:prSet/>
      <dgm:spPr/>
      <dgm:t>
        <a:bodyPr/>
        <a:lstStyle/>
        <a:p>
          <a:endParaRPr lang="en-ZA"/>
        </a:p>
      </dgm:t>
    </dgm:pt>
    <dgm:pt modelId="{251B7B6F-324E-4466-A265-C6A48E3C9C64}" type="sibTrans" cxnId="{A4BBDE3E-8847-49B2-AC93-C83560DB7ED5}">
      <dgm:prSet/>
      <dgm:spPr/>
      <dgm:t>
        <a:bodyPr/>
        <a:lstStyle/>
        <a:p>
          <a:endParaRPr lang="en-ZA"/>
        </a:p>
      </dgm:t>
    </dgm:pt>
    <dgm:pt modelId="{B94DDC30-0169-43B2-AF64-14DF77564255}">
      <dgm:prSet phldrT="[Text]"/>
      <dgm:spPr>
        <a:noFill/>
        <a:ln>
          <a:solidFill>
            <a:schemeClr val="accent1"/>
          </a:solidFill>
        </a:ln>
      </dgm:spPr>
      <dgm:t>
        <a:bodyPr/>
        <a:lstStyle/>
        <a:p>
          <a:r>
            <a:rPr lang="en-US" dirty="0">
              <a:solidFill>
                <a:schemeClr val="tx1"/>
              </a:solidFill>
            </a:rPr>
            <a:t>Model Evaluation</a:t>
          </a:r>
          <a:endParaRPr lang="en-ZA" dirty="0">
            <a:solidFill>
              <a:schemeClr val="tx1"/>
            </a:solidFill>
          </a:endParaRPr>
        </a:p>
      </dgm:t>
    </dgm:pt>
    <dgm:pt modelId="{FD05D685-335B-419E-AE10-9E5612FCF570}" type="parTrans" cxnId="{8BA6C5D0-E80D-466B-90A2-06BD57081AC9}">
      <dgm:prSet/>
      <dgm:spPr/>
      <dgm:t>
        <a:bodyPr/>
        <a:lstStyle/>
        <a:p>
          <a:endParaRPr lang="en-ZA"/>
        </a:p>
      </dgm:t>
    </dgm:pt>
    <dgm:pt modelId="{BADA7E58-3612-4F06-AA61-2342857F47D8}" type="sibTrans" cxnId="{8BA6C5D0-E80D-466B-90A2-06BD57081AC9}">
      <dgm:prSet/>
      <dgm:spPr/>
      <dgm:t>
        <a:bodyPr/>
        <a:lstStyle/>
        <a:p>
          <a:endParaRPr lang="en-ZA"/>
        </a:p>
      </dgm:t>
    </dgm:pt>
    <dgm:pt modelId="{6D51F31E-E76D-4C47-AFAE-84699B4DD1C2}">
      <dgm:prSet phldrT="[Text]"/>
      <dgm:spPr>
        <a:noFill/>
        <a:ln>
          <a:solidFill>
            <a:schemeClr val="accent1"/>
          </a:solidFill>
        </a:ln>
      </dgm:spPr>
      <dgm:t>
        <a:bodyPr/>
        <a:lstStyle/>
        <a:p>
          <a:r>
            <a:rPr lang="en-US" dirty="0">
              <a:solidFill>
                <a:schemeClr val="tx1"/>
              </a:solidFill>
            </a:rPr>
            <a:t>Selecting Best Classification Model</a:t>
          </a:r>
          <a:endParaRPr lang="en-ZA" dirty="0">
            <a:solidFill>
              <a:schemeClr val="tx1"/>
            </a:solidFill>
          </a:endParaRPr>
        </a:p>
      </dgm:t>
    </dgm:pt>
    <dgm:pt modelId="{D81E5C98-F67B-4D66-A537-E00D194E2FF7}" type="parTrans" cxnId="{8CED810E-08A6-4291-A2E1-9D27D9C45A5B}">
      <dgm:prSet/>
      <dgm:spPr/>
      <dgm:t>
        <a:bodyPr/>
        <a:lstStyle/>
        <a:p>
          <a:endParaRPr lang="en-ZA"/>
        </a:p>
      </dgm:t>
    </dgm:pt>
    <dgm:pt modelId="{711246AF-0BE1-4D30-8EB4-6D795FFA1D1A}" type="sibTrans" cxnId="{8CED810E-08A6-4291-A2E1-9D27D9C45A5B}">
      <dgm:prSet/>
      <dgm:spPr/>
      <dgm:t>
        <a:bodyPr/>
        <a:lstStyle/>
        <a:p>
          <a:endParaRPr lang="en-ZA"/>
        </a:p>
      </dgm:t>
    </dgm:pt>
    <dgm:pt modelId="{C9C9EEC4-B3F0-4D09-9BCE-C6C71F08D15B}" type="pres">
      <dgm:prSet presAssocID="{6F86AD3F-9C61-4319-9D06-FBE31FC1B102}" presName="Name0" presStyleCnt="0">
        <dgm:presLayoutVars>
          <dgm:dir/>
          <dgm:resizeHandles val="exact"/>
        </dgm:presLayoutVars>
      </dgm:prSet>
      <dgm:spPr/>
    </dgm:pt>
    <dgm:pt modelId="{5E9BBF88-DE7B-4FC7-8805-FC5EEEC8FBBF}" type="pres">
      <dgm:prSet presAssocID="{5A4C049E-6F33-4006-86F8-D72572152CA3}" presName="node" presStyleLbl="node1" presStyleIdx="0" presStyleCnt="3">
        <dgm:presLayoutVars>
          <dgm:bulletEnabled val="1"/>
        </dgm:presLayoutVars>
      </dgm:prSet>
      <dgm:spPr/>
    </dgm:pt>
    <dgm:pt modelId="{CDF72141-787B-4CAF-B5DB-B9191D5A1FB3}" type="pres">
      <dgm:prSet presAssocID="{251B7B6F-324E-4466-A265-C6A48E3C9C64}" presName="sibTrans" presStyleLbl="sibTrans2D1" presStyleIdx="0" presStyleCnt="2"/>
      <dgm:spPr/>
    </dgm:pt>
    <dgm:pt modelId="{E1B4D598-0D8A-4C00-812F-00FF8198717E}" type="pres">
      <dgm:prSet presAssocID="{251B7B6F-324E-4466-A265-C6A48E3C9C64}" presName="connectorText" presStyleLbl="sibTrans2D1" presStyleIdx="0" presStyleCnt="2"/>
      <dgm:spPr/>
    </dgm:pt>
    <dgm:pt modelId="{C9F0694D-A5B8-45DC-B39A-D82A96B33CFA}" type="pres">
      <dgm:prSet presAssocID="{B94DDC30-0169-43B2-AF64-14DF77564255}" presName="node" presStyleLbl="node1" presStyleIdx="1" presStyleCnt="3">
        <dgm:presLayoutVars>
          <dgm:bulletEnabled val="1"/>
        </dgm:presLayoutVars>
      </dgm:prSet>
      <dgm:spPr/>
    </dgm:pt>
    <dgm:pt modelId="{651D407B-76F6-41CE-8170-D03CCD961D01}" type="pres">
      <dgm:prSet presAssocID="{BADA7E58-3612-4F06-AA61-2342857F47D8}" presName="sibTrans" presStyleLbl="sibTrans2D1" presStyleIdx="1" presStyleCnt="2"/>
      <dgm:spPr/>
    </dgm:pt>
    <dgm:pt modelId="{095A3488-1159-4C2C-8057-562A7DDE9148}" type="pres">
      <dgm:prSet presAssocID="{BADA7E58-3612-4F06-AA61-2342857F47D8}" presName="connectorText" presStyleLbl="sibTrans2D1" presStyleIdx="1" presStyleCnt="2"/>
      <dgm:spPr/>
    </dgm:pt>
    <dgm:pt modelId="{812600A5-AF23-4CE7-9F67-D7FE68A64282}" type="pres">
      <dgm:prSet presAssocID="{6D51F31E-E76D-4C47-AFAE-84699B4DD1C2}" presName="node" presStyleLbl="node1" presStyleIdx="2" presStyleCnt="3">
        <dgm:presLayoutVars>
          <dgm:bulletEnabled val="1"/>
        </dgm:presLayoutVars>
      </dgm:prSet>
      <dgm:spPr/>
    </dgm:pt>
  </dgm:ptLst>
  <dgm:cxnLst>
    <dgm:cxn modelId="{8CED810E-08A6-4291-A2E1-9D27D9C45A5B}" srcId="{6F86AD3F-9C61-4319-9D06-FBE31FC1B102}" destId="{6D51F31E-E76D-4C47-AFAE-84699B4DD1C2}" srcOrd="2" destOrd="0" parTransId="{D81E5C98-F67B-4D66-A537-E00D194E2FF7}" sibTransId="{711246AF-0BE1-4D30-8EB4-6D795FFA1D1A}"/>
    <dgm:cxn modelId="{5484C411-AC71-459B-8310-84D57D6420F6}" type="presOf" srcId="{BADA7E58-3612-4F06-AA61-2342857F47D8}" destId="{095A3488-1159-4C2C-8057-562A7DDE9148}" srcOrd="1" destOrd="0" presId="urn:microsoft.com/office/officeart/2005/8/layout/process1"/>
    <dgm:cxn modelId="{A4BBDE3E-8847-49B2-AC93-C83560DB7ED5}" srcId="{6F86AD3F-9C61-4319-9D06-FBE31FC1B102}" destId="{5A4C049E-6F33-4006-86F8-D72572152CA3}" srcOrd="0" destOrd="0" parTransId="{05A7F21D-A079-4E09-8A92-C4D5F77BA059}" sibTransId="{251B7B6F-324E-4466-A265-C6A48E3C9C64}"/>
    <dgm:cxn modelId="{7E8A9E69-1278-40D5-83E1-0FE28556EA2E}" type="presOf" srcId="{6F86AD3F-9C61-4319-9D06-FBE31FC1B102}" destId="{C9C9EEC4-B3F0-4D09-9BCE-C6C71F08D15B}" srcOrd="0" destOrd="0" presId="urn:microsoft.com/office/officeart/2005/8/layout/process1"/>
    <dgm:cxn modelId="{3D126D59-1537-44B5-8AF6-1BC54341D45E}" type="presOf" srcId="{6D51F31E-E76D-4C47-AFAE-84699B4DD1C2}" destId="{812600A5-AF23-4CE7-9F67-D7FE68A64282}" srcOrd="0" destOrd="0" presId="urn:microsoft.com/office/officeart/2005/8/layout/process1"/>
    <dgm:cxn modelId="{9C9F698E-E390-426C-A8D5-DDC66833970C}" type="presOf" srcId="{251B7B6F-324E-4466-A265-C6A48E3C9C64}" destId="{E1B4D598-0D8A-4C00-812F-00FF8198717E}" srcOrd="1" destOrd="0" presId="urn:microsoft.com/office/officeart/2005/8/layout/process1"/>
    <dgm:cxn modelId="{4B5A5E96-A472-4637-AF36-BEF85C3B8657}" type="presOf" srcId="{251B7B6F-324E-4466-A265-C6A48E3C9C64}" destId="{CDF72141-787B-4CAF-B5DB-B9191D5A1FB3}" srcOrd="0" destOrd="0" presId="urn:microsoft.com/office/officeart/2005/8/layout/process1"/>
    <dgm:cxn modelId="{3EE07199-F8A3-4251-8276-E9939BA80D8E}" type="presOf" srcId="{5A4C049E-6F33-4006-86F8-D72572152CA3}" destId="{5E9BBF88-DE7B-4FC7-8805-FC5EEEC8FBBF}" srcOrd="0" destOrd="0" presId="urn:microsoft.com/office/officeart/2005/8/layout/process1"/>
    <dgm:cxn modelId="{E63BCEA4-02DB-4146-8C0E-A808C97CCB39}" type="presOf" srcId="{B94DDC30-0169-43B2-AF64-14DF77564255}" destId="{C9F0694D-A5B8-45DC-B39A-D82A96B33CFA}" srcOrd="0" destOrd="0" presId="urn:microsoft.com/office/officeart/2005/8/layout/process1"/>
    <dgm:cxn modelId="{8BA6C5D0-E80D-466B-90A2-06BD57081AC9}" srcId="{6F86AD3F-9C61-4319-9D06-FBE31FC1B102}" destId="{B94DDC30-0169-43B2-AF64-14DF77564255}" srcOrd="1" destOrd="0" parTransId="{FD05D685-335B-419E-AE10-9E5612FCF570}" sibTransId="{BADA7E58-3612-4F06-AA61-2342857F47D8}"/>
    <dgm:cxn modelId="{007129E4-09BA-4F92-916E-FA99A07F1801}" type="presOf" srcId="{BADA7E58-3612-4F06-AA61-2342857F47D8}" destId="{651D407B-76F6-41CE-8170-D03CCD961D01}" srcOrd="0" destOrd="0" presId="urn:microsoft.com/office/officeart/2005/8/layout/process1"/>
    <dgm:cxn modelId="{98B2CE33-5BEA-4C46-AC26-26FCED26095E}" type="presParOf" srcId="{C9C9EEC4-B3F0-4D09-9BCE-C6C71F08D15B}" destId="{5E9BBF88-DE7B-4FC7-8805-FC5EEEC8FBBF}" srcOrd="0" destOrd="0" presId="urn:microsoft.com/office/officeart/2005/8/layout/process1"/>
    <dgm:cxn modelId="{F09B7B54-AF28-474A-AE59-16B82E989760}" type="presParOf" srcId="{C9C9EEC4-B3F0-4D09-9BCE-C6C71F08D15B}" destId="{CDF72141-787B-4CAF-B5DB-B9191D5A1FB3}" srcOrd="1" destOrd="0" presId="urn:microsoft.com/office/officeart/2005/8/layout/process1"/>
    <dgm:cxn modelId="{3B24675F-DB8C-4264-8E28-30EC84AC9583}" type="presParOf" srcId="{CDF72141-787B-4CAF-B5DB-B9191D5A1FB3}" destId="{E1B4D598-0D8A-4C00-812F-00FF8198717E}" srcOrd="0" destOrd="0" presId="urn:microsoft.com/office/officeart/2005/8/layout/process1"/>
    <dgm:cxn modelId="{272226FF-F937-498C-9268-47422F769681}" type="presParOf" srcId="{C9C9EEC4-B3F0-4D09-9BCE-C6C71F08D15B}" destId="{C9F0694D-A5B8-45DC-B39A-D82A96B33CFA}" srcOrd="2" destOrd="0" presId="urn:microsoft.com/office/officeart/2005/8/layout/process1"/>
    <dgm:cxn modelId="{60C0D653-A7BC-430A-A7A7-B17525B571AD}" type="presParOf" srcId="{C9C9EEC4-B3F0-4D09-9BCE-C6C71F08D15B}" destId="{651D407B-76F6-41CE-8170-D03CCD961D01}" srcOrd="3" destOrd="0" presId="urn:microsoft.com/office/officeart/2005/8/layout/process1"/>
    <dgm:cxn modelId="{6E4CF42A-567B-42B0-AC69-C8580915BB61}" type="presParOf" srcId="{651D407B-76F6-41CE-8170-D03CCD961D01}" destId="{095A3488-1159-4C2C-8057-562A7DDE9148}" srcOrd="0" destOrd="0" presId="urn:microsoft.com/office/officeart/2005/8/layout/process1"/>
    <dgm:cxn modelId="{BE0DF2C9-C457-4CB1-8C2D-2E230D5E5EF1}" type="presParOf" srcId="{C9C9EEC4-B3F0-4D09-9BCE-C6C71F08D15B}" destId="{812600A5-AF23-4CE7-9F67-D7FE68A6428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3EE35-1D04-4A22-A4DF-B5325FAA7025}">
      <dsp:nvSpPr>
        <dsp:cNvPr id="0" name=""/>
        <dsp:cNvSpPr/>
      </dsp:nvSpPr>
      <dsp:spPr>
        <a:xfrm>
          <a:off x="-5501772" y="-842362"/>
          <a:ext cx="6550785" cy="6550785"/>
        </a:xfrm>
        <a:prstGeom prst="blockArc">
          <a:avLst>
            <a:gd name="adj1" fmla="val 18900000"/>
            <a:gd name="adj2" fmla="val 2700000"/>
            <a:gd name="adj3" fmla="val 33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1B59AF-5616-4E1E-B9C2-45050BD93D4E}">
      <dsp:nvSpPr>
        <dsp:cNvPr id="0" name=""/>
        <dsp:cNvSpPr/>
      </dsp:nvSpPr>
      <dsp:spPr>
        <a:xfrm>
          <a:off x="458653" y="304031"/>
          <a:ext cx="5150392" cy="608452"/>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2959" tIns="20320" rIns="20320" bIns="20320" numCol="1" spcCol="1270" anchor="ctr" anchorCtr="0">
          <a:noAutofit/>
        </a:bodyPr>
        <a:lstStyle/>
        <a:p>
          <a:pPr marL="0" lvl="0" indent="0" algn="l" defTabSz="355600">
            <a:lnSpc>
              <a:spcPct val="90000"/>
            </a:lnSpc>
            <a:spcBef>
              <a:spcPct val="0"/>
            </a:spcBef>
            <a:spcAft>
              <a:spcPct val="35000"/>
            </a:spcAft>
            <a:buFont typeface="Arial" panose="020B0604020202020204" pitchFamily="34" charset="0"/>
            <a:buNone/>
          </a:pPr>
          <a:r>
            <a:rPr lang="en-US" sz="800" kern="1200" dirty="0">
              <a:solidFill>
                <a:schemeClr val="tx1"/>
              </a:solidFill>
            </a:rPr>
            <a:t>Make a GET response to the SpaceX REST API</a:t>
          </a:r>
        </a:p>
        <a:p>
          <a:pPr marL="0" lvl="0" indent="0" algn="l" defTabSz="355600">
            <a:lnSpc>
              <a:spcPct val="90000"/>
            </a:lnSpc>
            <a:spcBef>
              <a:spcPct val="0"/>
            </a:spcBef>
            <a:spcAft>
              <a:spcPct val="35000"/>
            </a:spcAft>
            <a:buFont typeface="Arial" panose="020B0604020202020204" pitchFamily="34" charset="0"/>
            <a:buNone/>
          </a:pPr>
          <a:r>
            <a:rPr lang="en-US" sz="800" kern="1200" dirty="0">
              <a:solidFill>
                <a:schemeClr val="tx1"/>
              </a:solidFill>
            </a:rPr>
            <a:t>Convert the response to a .</a:t>
          </a:r>
          <a:r>
            <a:rPr lang="en-US" sz="800" kern="1200" dirty="0" err="1">
              <a:solidFill>
                <a:schemeClr val="tx1"/>
              </a:solidFill>
            </a:rPr>
            <a:t>json</a:t>
          </a:r>
          <a:r>
            <a:rPr lang="en-US" sz="800" kern="1200" dirty="0">
              <a:solidFill>
                <a:schemeClr val="tx1"/>
              </a:solidFill>
            </a:rPr>
            <a:t> file then to a Pandas </a:t>
          </a:r>
          <a:r>
            <a:rPr lang="en-US" sz="800" kern="1200" dirty="0" err="1">
              <a:solidFill>
                <a:schemeClr val="tx1"/>
              </a:solidFill>
            </a:rPr>
            <a:t>DataFrame</a:t>
          </a:r>
          <a:endParaRPr lang="en-ZA" sz="800" kern="1200" dirty="0"/>
        </a:p>
      </dsp:txBody>
      <dsp:txXfrm>
        <a:off x="458653" y="304031"/>
        <a:ext cx="5150392" cy="608452"/>
      </dsp:txXfrm>
    </dsp:sp>
    <dsp:sp modelId="{816ADD27-F4BD-4D7A-9238-9F758480DB30}">
      <dsp:nvSpPr>
        <dsp:cNvPr id="0" name=""/>
        <dsp:cNvSpPr/>
      </dsp:nvSpPr>
      <dsp:spPr>
        <a:xfrm>
          <a:off x="78370" y="227974"/>
          <a:ext cx="760565" cy="760565"/>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A9A222-C2F9-4D9E-8CDB-7FFAD593DF94}">
      <dsp:nvSpPr>
        <dsp:cNvPr id="0" name=""/>
        <dsp:cNvSpPr/>
      </dsp:nvSpPr>
      <dsp:spPr>
        <a:xfrm>
          <a:off x="894652" y="1216417"/>
          <a:ext cx="4714393" cy="608452"/>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2959" tIns="20320" rIns="20320" bIns="20320" numCol="1" spcCol="1270" anchor="ctr" anchorCtr="0">
          <a:noAutofit/>
        </a:bodyPr>
        <a:lstStyle/>
        <a:p>
          <a:pPr marL="0" lvl="0" indent="0" algn="l" defTabSz="355600">
            <a:lnSpc>
              <a:spcPct val="90000"/>
            </a:lnSpc>
            <a:spcBef>
              <a:spcPct val="0"/>
            </a:spcBef>
            <a:spcAft>
              <a:spcPct val="35000"/>
            </a:spcAft>
            <a:buFont typeface="Arial" panose="020B0604020202020204" pitchFamily="34" charset="0"/>
            <a:buNone/>
          </a:pPr>
          <a:r>
            <a:rPr lang="en-GB" sz="800" kern="1200" dirty="0">
              <a:solidFill>
                <a:schemeClr val="tx1"/>
              </a:solidFill>
            </a:rPr>
            <a:t>Use custom logic to clean the data</a:t>
          </a:r>
          <a:endParaRPr lang="en-GB" sz="800" kern="1200" dirty="0">
            <a:solidFill>
              <a:schemeClr val="accent1"/>
            </a:solidFill>
          </a:endParaRPr>
        </a:p>
        <a:p>
          <a:pPr marL="0" lvl="0" indent="0" algn="l" defTabSz="355600">
            <a:lnSpc>
              <a:spcPct val="90000"/>
            </a:lnSpc>
            <a:spcBef>
              <a:spcPct val="0"/>
            </a:spcBef>
            <a:spcAft>
              <a:spcPct val="35000"/>
            </a:spcAft>
            <a:buFont typeface="Arial" panose="020B0604020202020204" pitchFamily="34" charset="0"/>
            <a:buNone/>
          </a:pPr>
          <a:r>
            <a:rPr lang="en-GB" sz="800" kern="1200" dirty="0">
              <a:solidFill>
                <a:schemeClr val="tx1"/>
              </a:solidFill>
            </a:rPr>
            <a:t>Define lists for data to be stored in</a:t>
          </a:r>
        </a:p>
        <a:p>
          <a:pPr marL="0" lvl="0" indent="0" algn="l" defTabSz="355600">
            <a:lnSpc>
              <a:spcPct val="90000"/>
            </a:lnSpc>
            <a:spcBef>
              <a:spcPct val="0"/>
            </a:spcBef>
            <a:spcAft>
              <a:spcPct val="35000"/>
            </a:spcAft>
            <a:buFont typeface="Arial" panose="020B0604020202020204" pitchFamily="34" charset="0"/>
            <a:buNone/>
          </a:pPr>
          <a:r>
            <a:rPr lang="en-GB" sz="800" kern="1200" dirty="0">
              <a:solidFill>
                <a:schemeClr val="tx1"/>
              </a:solidFill>
            </a:rPr>
            <a:t>Call custom functions to retrieve data and fill the lists</a:t>
          </a:r>
        </a:p>
        <a:p>
          <a:pPr marL="0" lvl="0" indent="0" algn="l" defTabSz="355600">
            <a:lnSpc>
              <a:spcPct val="90000"/>
            </a:lnSpc>
            <a:spcBef>
              <a:spcPct val="0"/>
            </a:spcBef>
            <a:spcAft>
              <a:spcPct val="35000"/>
            </a:spcAft>
            <a:buFont typeface="Arial" panose="020B0604020202020204" pitchFamily="34" charset="0"/>
            <a:buNone/>
          </a:pPr>
          <a:r>
            <a:rPr lang="en-GB" sz="800" kern="1200" dirty="0">
              <a:solidFill>
                <a:schemeClr val="tx1"/>
              </a:solidFill>
            </a:rPr>
            <a:t>Use these lists as values in a dictionary and construct the dataset </a:t>
          </a:r>
          <a:endParaRPr lang="en-ZA" sz="800" kern="1200" dirty="0"/>
        </a:p>
      </dsp:txBody>
      <dsp:txXfrm>
        <a:off x="894652" y="1216417"/>
        <a:ext cx="4714393" cy="608452"/>
      </dsp:txXfrm>
    </dsp:sp>
    <dsp:sp modelId="{E21960A1-DB50-4E97-A64E-679875F75427}">
      <dsp:nvSpPr>
        <dsp:cNvPr id="0" name=""/>
        <dsp:cNvSpPr/>
      </dsp:nvSpPr>
      <dsp:spPr>
        <a:xfrm>
          <a:off x="514369" y="1140361"/>
          <a:ext cx="760565" cy="760565"/>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5FD14C-E058-4847-97D4-795B0C03D79B}">
      <dsp:nvSpPr>
        <dsp:cNvPr id="0" name=""/>
        <dsp:cNvSpPr/>
      </dsp:nvSpPr>
      <dsp:spPr>
        <a:xfrm>
          <a:off x="1028469" y="2128804"/>
          <a:ext cx="4580576" cy="608452"/>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2959" tIns="20320" rIns="20320" bIns="20320" numCol="1" spcCol="1270" anchor="ctr" anchorCtr="0">
          <a:noAutofit/>
        </a:bodyPr>
        <a:lstStyle/>
        <a:p>
          <a:pPr marL="0" lvl="0" indent="0" algn="l" defTabSz="355600">
            <a:lnSpc>
              <a:spcPct val="90000"/>
            </a:lnSpc>
            <a:spcBef>
              <a:spcPct val="0"/>
            </a:spcBef>
            <a:spcAft>
              <a:spcPct val="35000"/>
            </a:spcAft>
            <a:buFont typeface="Arial" panose="020B0604020202020204" pitchFamily="34" charset="0"/>
            <a:buNone/>
          </a:pPr>
          <a:r>
            <a:rPr lang="en-GB" sz="800" kern="1200" dirty="0">
              <a:solidFill>
                <a:schemeClr val="tx1"/>
              </a:solidFill>
            </a:rPr>
            <a:t>Create a Pandas </a:t>
          </a:r>
          <a:r>
            <a:rPr lang="en-GB" sz="800" kern="1200" dirty="0" err="1">
              <a:solidFill>
                <a:schemeClr val="tx1"/>
              </a:solidFill>
            </a:rPr>
            <a:t>DataFrame</a:t>
          </a:r>
          <a:r>
            <a:rPr lang="en-GB" sz="800" kern="1200" dirty="0">
              <a:solidFill>
                <a:schemeClr val="tx1"/>
              </a:solidFill>
            </a:rPr>
            <a:t> from the constructed dictionary dataset</a:t>
          </a:r>
          <a:endParaRPr lang="en-ZA" sz="800" kern="1200" dirty="0"/>
        </a:p>
      </dsp:txBody>
      <dsp:txXfrm>
        <a:off x="1028469" y="2128804"/>
        <a:ext cx="4580576" cy="608452"/>
      </dsp:txXfrm>
    </dsp:sp>
    <dsp:sp modelId="{EFAFE2F1-431F-4166-96A9-F5710D94779C}">
      <dsp:nvSpPr>
        <dsp:cNvPr id="0" name=""/>
        <dsp:cNvSpPr/>
      </dsp:nvSpPr>
      <dsp:spPr>
        <a:xfrm>
          <a:off x="648186" y="2052747"/>
          <a:ext cx="760565" cy="760565"/>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F07147-6E25-4481-9F09-D7BEA4E8A1D8}">
      <dsp:nvSpPr>
        <dsp:cNvPr id="0" name=""/>
        <dsp:cNvSpPr/>
      </dsp:nvSpPr>
      <dsp:spPr>
        <a:xfrm>
          <a:off x="894652" y="3041190"/>
          <a:ext cx="4714393" cy="608452"/>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2959" tIns="20320" rIns="20320" bIns="20320" numCol="1" spcCol="1270" anchor="ctr" anchorCtr="0">
          <a:noAutofit/>
        </a:bodyPr>
        <a:lstStyle/>
        <a:p>
          <a:pPr marL="0" lvl="0" indent="0" algn="l" defTabSz="355600">
            <a:lnSpc>
              <a:spcPct val="90000"/>
            </a:lnSpc>
            <a:spcBef>
              <a:spcPct val="0"/>
            </a:spcBef>
            <a:spcAft>
              <a:spcPct val="35000"/>
            </a:spcAft>
            <a:buNone/>
          </a:pPr>
          <a:r>
            <a:rPr lang="en-GB" sz="800" kern="1200" dirty="0">
              <a:solidFill>
                <a:schemeClr val="tx1"/>
              </a:solidFill>
            </a:rPr>
            <a:t>Filter the </a:t>
          </a:r>
          <a:r>
            <a:rPr lang="en-GB" sz="800" kern="1200" dirty="0" err="1">
              <a:solidFill>
                <a:schemeClr val="tx1"/>
              </a:solidFill>
            </a:rPr>
            <a:t>DataFrame</a:t>
          </a:r>
          <a:r>
            <a:rPr lang="en-GB" sz="800" kern="1200" dirty="0">
              <a:solidFill>
                <a:schemeClr val="tx1"/>
              </a:solidFill>
            </a:rPr>
            <a:t> to only include Falcon 9 launches</a:t>
          </a:r>
          <a:endParaRPr lang="en-ZA" sz="800" kern="1200" dirty="0">
            <a:solidFill>
              <a:schemeClr val="tx1"/>
            </a:solidFill>
          </a:endParaRPr>
        </a:p>
        <a:p>
          <a:pPr marL="0" lvl="0" indent="0" algn="l" defTabSz="355600">
            <a:lnSpc>
              <a:spcPct val="90000"/>
            </a:lnSpc>
            <a:spcBef>
              <a:spcPct val="0"/>
            </a:spcBef>
            <a:spcAft>
              <a:spcPct val="35000"/>
            </a:spcAft>
            <a:buNone/>
          </a:pPr>
          <a:r>
            <a:rPr lang="en-GB" sz="800" kern="1200" dirty="0">
              <a:solidFill>
                <a:schemeClr val="tx1"/>
              </a:solidFill>
            </a:rPr>
            <a:t>Reset the </a:t>
          </a:r>
          <a:r>
            <a:rPr lang="en-GB" sz="800" kern="1200" dirty="0" err="1">
              <a:solidFill>
                <a:schemeClr val="tx1"/>
              </a:solidFill>
            </a:rPr>
            <a:t>FlightNumber</a:t>
          </a:r>
          <a:r>
            <a:rPr lang="en-GB" sz="800" kern="1200" dirty="0">
              <a:solidFill>
                <a:schemeClr val="tx1"/>
              </a:solidFill>
            </a:rPr>
            <a:t> column</a:t>
          </a:r>
          <a:endParaRPr lang="en-ZA" sz="800" kern="1200" dirty="0">
            <a:solidFill>
              <a:schemeClr val="tx1"/>
            </a:solidFill>
          </a:endParaRPr>
        </a:p>
        <a:p>
          <a:pPr marL="0" lvl="0" indent="0" algn="l" defTabSz="355600">
            <a:lnSpc>
              <a:spcPct val="90000"/>
            </a:lnSpc>
            <a:spcBef>
              <a:spcPct val="0"/>
            </a:spcBef>
            <a:spcAft>
              <a:spcPct val="35000"/>
            </a:spcAft>
            <a:buNone/>
          </a:pPr>
          <a:r>
            <a:rPr lang="en-GB" sz="800" kern="1200" dirty="0">
              <a:solidFill>
                <a:schemeClr val="tx1"/>
              </a:solidFill>
            </a:rPr>
            <a:t>Replace missing values of </a:t>
          </a:r>
          <a:r>
            <a:rPr lang="en-GB" sz="800" kern="1200" dirty="0" err="1">
              <a:solidFill>
                <a:schemeClr val="tx1"/>
              </a:solidFill>
            </a:rPr>
            <a:t>PayloadMass</a:t>
          </a:r>
          <a:r>
            <a:rPr lang="en-GB" sz="800" kern="1200" dirty="0">
              <a:solidFill>
                <a:schemeClr val="tx1"/>
              </a:solidFill>
            </a:rPr>
            <a:t> with the mean </a:t>
          </a:r>
          <a:r>
            <a:rPr lang="en-GB" sz="800" kern="1200" dirty="0" err="1">
              <a:solidFill>
                <a:schemeClr val="tx1"/>
              </a:solidFill>
            </a:rPr>
            <a:t>PayloadMass</a:t>
          </a:r>
          <a:r>
            <a:rPr lang="en-GB" sz="800" kern="1200" dirty="0">
              <a:solidFill>
                <a:schemeClr val="tx1"/>
              </a:solidFill>
            </a:rPr>
            <a:t> value</a:t>
          </a:r>
          <a:endParaRPr lang="en-ZA" sz="800" kern="1200" dirty="0">
            <a:solidFill>
              <a:schemeClr val="tx1"/>
            </a:solidFill>
          </a:endParaRPr>
        </a:p>
      </dsp:txBody>
      <dsp:txXfrm>
        <a:off x="894652" y="3041190"/>
        <a:ext cx="4714393" cy="608452"/>
      </dsp:txXfrm>
    </dsp:sp>
    <dsp:sp modelId="{905980F9-7D54-4CBC-BBF5-8F6795CFE163}">
      <dsp:nvSpPr>
        <dsp:cNvPr id="0" name=""/>
        <dsp:cNvSpPr/>
      </dsp:nvSpPr>
      <dsp:spPr>
        <a:xfrm>
          <a:off x="514369" y="2965134"/>
          <a:ext cx="760565" cy="760565"/>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BFC093-CED1-49BF-B266-DB2B657A055B}">
      <dsp:nvSpPr>
        <dsp:cNvPr id="0" name=""/>
        <dsp:cNvSpPr/>
      </dsp:nvSpPr>
      <dsp:spPr>
        <a:xfrm>
          <a:off x="458653" y="3953577"/>
          <a:ext cx="5150392" cy="608452"/>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2959"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solidFill>
                <a:schemeClr val="tx1"/>
              </a:solidFill>
            </a:rPr>
            <a:t>Link to workbook </a:t>
          </a:r>
          <a:r>
            <a:rPr lang="en-US" sz="800" kern="1200" dirty="0">
              <a:solidFill>
                <a:schemeClr val="tx1"/>
              </a:solidFill>
              <a:hlinkClick xmlns:r="http://schemas.openxmlformats.org/officeDocument/2006/relationships" r:id="rId1"/>
            </a:rPr>
            <a:t>here</a:t>
          </a:r>
          <a:endParaRPr lang="en-ZA" sz="800" kern="1200" dirty="0"/>
        </a:p>
      </dsp:txBody>
      <dsp:txXfrm>
        <a:off x="458653" y="3953577"/>
        <a:ext cx="5150392" cy="608452"/>
      </dsp:txXfrm>
    </dsp:sp>
    <dsp:sp modelId="{2EDC15EE-FA05-4B04-BAFE-A739B1B731D3}">
      <dsp:nvSpPr>
        <dsp:cNvPr id="0" name=""/>
        <dsp:cNvSpPr/>
      </dsp:nvSpPr>
      <dsp:spPr>
        <a:xfrm>
          <a:off x="78370" y="3877520"/>
          <a:ext cx="760565" cy="760565"/>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3EE35-1D04-4A22-A4DF-B5325FAA7025}">
      <dsp:nvSpPr>
        <dsp:cNvPr id="0" name=""/>
        <dsp:cNvSpPr/>
      </dsp:nvSpPr>
      <dsp:spPr>
        <a:xfrm>
          <a:off x="-5501772" y="-842362"/>
          <a:ext cx="6550785" cy="6550785"/>
        </a:xfrm>
        <a:prstGeom prst="blockArc">
          <a:avLst>
            <a:gd name="adj1" fmla="val 18900000"/>
            <a:gd name="adj2" fmla="val 2700000"/>
            <a:gd name="adj3" fmla="val 33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1B59AF-5616-4E1E-B9C2-45050BD93D4E}">
      <dsp:nvSpPr>
        <dsp:cNvPr id="0" name=""/>
        <dsp:cNvSpPr/>
      </dsp:nvSpPr>
      <dsp:spPr>
        <a:xfrm>
          <a:off x="391015" y="256246"/>
          <a:ext cx="6608680" cy="512298"/>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06637"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GB" sz="1300" kern="1200" dirty="0">
              <a:solidFill>
                <a:schemeClr val="tx1"/>
              </a:solidFill>
            </a:rPr>
            <a:t>Request the HTML page from the static URL</a:t>
          </a:r>
        </a:p>
        <a:p>
          <a:pPr marL="0" lvl="0" indent="0" algn="l" defTabSz="577850">
            <a:lnSpc>
              <a:spcPct val="90000"/>
            </a:lnSpc>
            <a:spcBef>
              <a:spcPct val="0"/>
            </a:spcBef>
            <a:spcAft>
              <a:spcPct val="35000"/>
            </a:spcAft>
            <a:buFont typeface="Arial" panose="020B0604020202020204" pitchFamily="34" charset="0"/>
            <a:buNone/>
          </a:pPr>
          <a:r>
            <a:rPr lang="en-GB" sz="1300" kern="1200" dirty="0">
              <a:solidFill>
                <a:schemeClr val="tx1"/>
              </a:solidFill>
            </a:rPr>
            <a:t>Assign the response to an object</a:t>
          </a:r>
          <a:endParaRPr lang="en-ZA" sz="1300" kern="1200" dirty="0"/>
        </a:p>
      </dsp:txBody>
      <dsp:txXfrm>
        <a:off x="391015" y="256246"/>
        <a:ext cx="6608680" cy="512298"/>
      </dsp:txXfrm>
    </dsp:sp>
    <dsp:sp modelId="{816ADD27-F4BD-4D7A-9238-9F758480DB30}">
      <dsp:nvSpPr>
        <dsp:cNvPr id="0" name=""/>
        <dsp:cNvSpPr/>
      </dsp:nvSpPr>
      <dsp:spPr>
        <a:xfrm>
          <a:off x="70828" y="192209"/>
          <a:ext cx="640373" cy="640373"/>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A9A222-C2F9-4D9E-8CDB-7FFAD593DF94}">
      <dsp:nvSpPr>
        <dsp:cNvPr id="0" name=""/>
        <dsp:cNvSpPr/>
      </dsp:nvSpPr>
      <dsp:spPr>
        <a:xfrm>
          <a:off x="812416" y="1024597"/>
          <a:ext cx="6187279" cy="512298"/>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06637"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GB" sz="1300" kern="1200" dirty="0">
              <a:solidFill>
                <a:schemeClr val="tx1"/>
              </a:solidFill>
            </a:rPr>
            <a:t>Create a </a:t>
          </a:r>
          <a:r>
            <a:rPr lang="en-GB" sz="1300" kern="1200" dirty="0" err="1">
              <a:solidFill>
                <a:schemeClr val="tx1"/>
              </a:solidFill>
            </a:rPr>
            <a:t>BeautifulSoup</a:t>
          </a:r>
          <a:r>
            <a:rPr lang="en-GB" sz="1300" kern="1200" dirty="0">
              <a:solidFill>
                <a:schemeClr val="tx1"/>
              </a:solidFill>
            </a:rPr>
            <a:t> object from the HTML response object </a:t>
          </a:r>
        </a:p>
        <a:p>
          <a:pPr marL="0" lvl="0" indent="0" algn="l" defTabSz="577850">
            <a:lnSpc>
              <a:spcPct val="90000"/>
            </a:lnSpc>
            <a:spcBef>
              <a:spcPct val="0"/>
            </a:spcBef>
            <a:spcAft>
              <a:spcPct val="35000"/>
            </a:spcAft>
            <a:buFont typeface="Arial" panose="020B0604020202020204" pitchFamily="34" charset="0"/>
            <a:buNone/>
          </a:pPr>
          <a:r>
            <a:rPr lang="en-GB" sz="1300" kern="1200" dirty="0">
              <a:solidFill>
                <a:schemeClr val="tx1"/>
              </a:solidFill>
            </a:rPr>
            <a:t>Find all tables within the HTML page</a:t>
          </a:r>
          <a:endParaRPr lang="en-ZA" sz="1300" kern="1200" dirty="0"/>
        </a:p>
      </dsp:txBody>
      <dsp:txXfrm>
        <a:off x="812416" y="1024597"/>
        <a:ext cx="6187279" cy="512298"/>
      </dsp:txXfrm>
    </dsp:sp>
    <dsp:sp modelId="{E21960A1-DB50-4E97-A64E-679875F75427}">
      <dsp:nvSpPr>
        <dsp:cNvPr id="0" name=""/>
        <dsp:cNvSpPr/>
      </dsp:nvSpPr>
      <dsp:spPr>
        <a:xfrm>
          <a:off x="492229" y="960560"/>
          <a:ext cx="640373" cy="640373"/>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5FD14C-E058-4847-97D4-795B0C03D79B}">
      <dsp:nvSpPr>
        <dsp:cNvPr id="0" name=""/>
        <dsp:cNvSpPr/>
      </dsp:nvSpPr>
      <dsp:spPr>
        <a:xfrm>
          <a:off x="1005112" y="1792948"/>
          <a:ext cx="5994583" cy="512298"/>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06637"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GB" sz="1300" kern="1200" dirty="0">
              <a:solidFill>
                <a:schemeClr val="tx1"/>
              </a:solidFill>
            </a:rPr>
            <a:t>Collect all column header names from the tables found within the HTML page</a:t>
          </a:r>
          <a:endParaRPr lang="en-ZA" sz="1300" kern="1200" dirty="0"/>
        </a:p>
      </dsp:txBody>
      <dsp:txXfrm>
        <a:off x="1005112" y="1792948"/>
        <a:ext cx="5994583" cy="512298"/>
      </dsp:txXfrm>
    </dsp:sp>
    <dsp:sp modelId="{EFAFE2F1-431F-4166-96A9-F5710D94779C}">
      <dsp:nvSpPr>
        <dsp:cNvPr id="0" name=""/>
        <dsp:cNvSpPr/>
      </dsp:nvSpPr>
      <dsp:spPr>
        <a:xfrm>
          <a:off x="684925" y="1728911"/>
          <a:ext cx="640373" cy="640373"/>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F07147-6E25-4481-9F09-D7BEA4E8A1D8}">
      <dsp:nvSpPr>
        <dsp:cNvPr id="0" name=""/>
        <dsp:cNvSpPr/>
      </dsp:nvSpPr>
      <dsp:spPr>
        <a:xfrm>
          <a:off x="1005112" y="2560813"/>
          <a:ext cx="5994583" cy="512298"/>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06637"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GB" sz="1300" kern="1200" dirty="0">
              <a:solidFill>
                <a:schemeClr val="tx1"/>
              </a:solidFill>
            </a:rPr>
            <a:t>Use the column names as keys in a dictionary</a:t>
          </a:r>
        </a:p>
        <a:p>
          <a:pPr marL="0" lvl="0" indent="0" algn="l" defTabSz="577850">
            <a:lnSpc>
              <a:spcPct val="90000"/>
            </a:lnSpc>
            <a:spcBef>
              <a:spcPct val="0"/>
            </a:spcBef>
            <a:spcAft>
              <a:spcPct val="35000"/>
            </a:spcAft>
            <a:buFont typeface="Arial" panose="020B0604020202020204" pitchFamily="34" charset="0"/>
            <a:buNone/>
          </a:pPr>
          <a:r>
            <a:rPr lang="en-GB" sz="1300" kern="1200" dirty="0">
              <a:solidFill>
                <a:schemeClr val="tx1"/>
              </a:solidFill>
            </a:rPr>
            <a:t>Use custom functions and logic to parse all launch tables to fill the dictionary values</a:t>
          </a:r>
          <a:endParaRPr lang="en-ZA" sz="1300" kern="1200" dirty="0">
            <a:solidFill>
              <a:schemeClr val="tx1"/>
            </a:solidFill>
          </a:endParaRPr>
        </a:p>
      </dsp:txBody>
      <dsp:txXfrm>
        <a:off x="1005112" y="2560813"/>
        <a:ext cx="5994583" cy="512298"/>
      </dsp:txXfrm>
    </dsp:sp>
    <dsp:sp modelId="{905980F9-7D54-4CBC-BBF5-8F6795CFE163}">
      <dsp:nvSpPr>
        <dsp:cNvPr id="0" name=""/>
        <dsp:cNvSpPr/>
      </dsp:nvSpPr>
      <dsp:spPr>
        <a:xfrm>
          <a:off x="684925" y="2496775"/>
          <a:ext cx="640373" cy="640373"/>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968DB5-408E-4DCF-90D5-11DD00541E90}">
      <dsp:nvSpPr>
        <dsp:cNvPr id="0" name=""/>
        <dsp:cNvSpPr/>
      </dsp:nvSpPr>
      <dsp:spPr>
        <a:xfrm>
          <a:off x="812416" y="3329164"/>
          <a:ext cx="6187279" cy="512298"/>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06637"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GB" sz="1300" kern="1200" dirty="0">
              <a:solidFill>
                <a:schemeClr val="tx1"/>
              </a:solidFill>
            </a:rPr>
            <a:t>Convert the dictionary to a Pandas </a:t>
          </a:r>
          <a:r>
            <a:rPr lang="en-GB" sz="1300" kern="1200" dirty="0" err="1">
              <a:solidFill>
                <a:schemeClr val="tx1"/>
              </a:solidFill>
            </a:rPr>
            <a:t>DataFrame</a:t>
          </a:r>
          <a:r>
            <a:rPr lang="en-GB" sz="1300" kern="1200" dirty="0">
              <a:solidFill>
                <a:schemeClr val="tx1"/>
              </a:solidFill>
            </a:rPr>
            <a:t> ready for export</a:t>
          </a:r>
          <a:endParaRPr lang="en-ZA" sz="1300" kern="1200" dirty="0"/>
        </a:p>
      </dsp:txBody>
      <dsp:txXfrm>
        <a:off x="812416" y="3329164"/>
        <a:ext cx="6187279" cy="512298"/>
      </dsp:txXfrm>
    </dsp:sp>
    <dsp:sp modelId="{E81E0F12-0A62-438F-86F2-753D9E9F7B4D}">
      <dsp:nvSpPr>
        <dsp:cNvPr id="0" name=""/>
        <dsp:cNvSpPr/>
      </dsp:nvSpPr>
      <dsp:spPr>
        <a:xfrm>
          <a:off x="492229" y="3265126"/>
          <a:ext cx="640373" cy="640373"/>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739CEE-A126-4F6A-A77D-40E78F58CD86}">
      <dsp:nvSpPr>
        <dsp:cNvPr id="0" name=""/>
        <dsp:cNvSpPr/>
      </dsp:nvSpPr>
      <dsp:spPr>
        <a:xfrm>
          <a:off x="391015" y="4097515"/>
          <a:ext cx="6608680" cy="512298"/>
        </a:xfrm>
        <a:prstGeom prst="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06637"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Link to workbook </a:t>
          </a:r>
          <a:r>
            <a:rPr lang="en-US" sz="1300" kern="1200" dirty="0">
              <a:solidFill>
                <a:schemeClr val="tx1"/>
              </a:solidFill>
              <a:hlinkClick xmlns:r="http://schemas.openxmlformats.org/officeDocument/2006/relationships" r:id="rId1"/>
            </a:rPr>
            <a:t>here</a:t>
          </a:r>
          <a:r>
            <a:rPr lang="en-US" sz="1300" kern="1200" dirty="0"/>
            <a:t> </a:t>
          </a:r>
          <a:endParaRPr lang="en-ZA" sz="1300" kern="1200" dirty="0"/>
        </a:p>
      </dsp:txBody>
      <dsp:txXfrm>
        <a:off x="391015" y="4097515"/>
        <a:ext cx="6608680" cy="512298"/>
      </dsp:txXfrm>
    </dsp:sp>
    <dsp:sp modelId="{2EDC15EE-FA05-4B04-BAFE-A739B1B731D3}">
      <dsp:nvSpPr>
        <dsp:cNvPr id="0" name=""/>
        <dsp:cNvSpPr/>
      </dsp:nvSpPr>
      <dsp:spPr>
        <a:xfrm>
          <a:off x="70828" y="4033477"/>
          <a:ext cx="640373" cy="640373"/>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BBF88-DE7B-4FC7-8805-FC5EEEC8FBBF}">
      <dsp:nvSpPr>
        <dsp:cNvPr id="0" name=""/>
        <dsp:cNvSpPr/>
      </dsp:nvSpPr>
      <dsp:spPr>
        <a:xfrm>
          <a:off x="9627" y="0"/>
          <a:ext cx="2877657" cy="1373187"/>
        </a:xfrm>
        <a:prstGeom prst="roundRect">
          <a:avLst>
            <a:gd name="adj" fmla="val 10000"/>
          </a:avLst>
        </a:prstGeom>
        <a:noFill/>
        <a:ln w="1587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Model Development</a:t>
          </a:r>
          <a:endParaRPr lang="en-ZA" sz="2800" kern="1200" dirty="0">
            <a:solidFill>
              <a:schemeClr val="tx1"/>
            </a:solidFill>
          </a:endParaRPr>
        </a:p>
      </dsp:txBody>
      <dsp:txXfrm>
        <a:off x="49846" y="40219"/>
        <a:ext cx="2797219" cy="1292749"/>
      </dsp:txXfrm>
    </dsp:sp>
    <dsp:sp modelId="{CDF72141-787B-4CAF-B5DB-B9191D5A1FB3}">
      <dsp:nvSpPr>
        <dsp:cNvPr id="0" name=""/>
        <dsp:cNvSpPr/>
      </dsp:nvSpPr>
      <dsp:spPr>
        <a:xfrm>
          <a:off x="3175051" y="329763"/>
          <a:ext cx="610063" cy="7136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ZA" sz="2200" kern="1200"/>
        </a:p>
      </dsp:txBody>
      <dsp:txXfrm>
        <a:off x="3175051" y="472495"/>
        <a:ext cx="427044" cy="428195"/>
      </dsp:txXfrm>
    </dsp:sp>
    <dsp:sp modelId="{C9F0694D-A5B8-45DC-B39A-D82A96B33CFA}">
      <dsp:nvSpPr>
        <dsp:cNvPr id="0" name=""/>
        <dsp:cNvSpPr/>
      </dsp:nvSpPr>
      <dsp:spPr>
        <a:xfrm>
          <a:off x="4038348" y="0"/>
          <a:ext cx="2877657" cy="1373187"/>
        </a:xfrm>
        <a:prstGeom prst="roundRect">
          <a:avLst>
            <a:gd name="adj" fmla="val 10000"/>
          </a:avLst>
        </a:prstGeom>
        <a:noFill/>
        <a:ln w="1587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Model Evaluation</a:t>
          </a:r>
          <a:endParaRPr lang="en-ZA" sz="2800" kern="1200" dirty="0">
            <a:solidFill>
              <a:schemeClr val="tx1"/>
            </a:solidFill>
          </a:endParaRPr>
        </a:p>
      </dsp:txBody>
      <dsp:txXfrm>
        <a:off x="4078567" y="40219"/>
        <a:ext cx="2797219" cy="1292749"/>
      </dsp:txXfrm>
    </dsp:sp>
    <dsp:sp modelId="{651D407B-76F6-41CE-8170-D03CCD961D01}">
      <dsp:nvSpPr>
        <dsp:cNvPr id="0" name=""/>
        <dsp:cNvSpPr/>
      </dsp:nvSpPr>
      <dsp:spPr>
        <a:xfrm>
          <a:off x="7203772" y="329763"/>
          <a:ext cx="610063" cy="7136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ZA" sz="2200" kern="1200"/>
        </a:p>
      </dsp:txBody>
      <dsp:txXfrm>
        <a:off x="7203772" y="472495"/>
        <a:ext cx="427044" cy="428195"/>
      </dsp:txXfrm>
    </dsp:sp>
    <dsp:sp modelId="{812600A5-AF23-4CE7-9F67-D7FE68A64282}">
      <dsp:nvSpPr>
        <dsp:cNvPr id="0" name=""/>
        <dsp:cNvSpPr/>
      </dsp:nvSpPr>
      <dsp:spPr>
        <a:xfrm>
          <a:off x="8067069" y="0"/>
          <a:ext cx="2877657" cy="1373187"/>
        </a:xfrm>
        <a:prstGeom prst="roundRect">
          <a:avLst>
            <a:gd name="adj" fmla="val 10000"/>
          </a:avLst>
        </a:prstGeom>
        <a:noFill/>
        <a:ln w="1587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Selecting Best Classification Model</a:t>
          </a:r>
          <a:endParaRPr lang="en-ZA" sz="2800" kern="1200" dirty="0">
            <a:solidFill>
              <a:schemeClr val="tx1"/>
            </a:solidFill>
          </a:endParaRPr>
        </a:p>
      </dsp:txBody>
      <dsp:txXfrm>
        <a:off x="8107288" y="40219"/>
        <a:ext cx="2797219" cy="129274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911026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4795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10370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022800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94507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240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12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17941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2428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260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9578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2661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7993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9208844"/>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095350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46792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16303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30410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894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3423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62981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926619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1683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23294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5/3/2022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8747779"/>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 id="2147484112" r:id="rId18"/>
    <p:sldLayoutId id="2147484113" r:id="rId19"/>
    <p:sldLayoutId id="2147484114" r:id="rId20"/>
  </p:sldLayoutIdLst>
  <p:transition spd="slow">
    <p:push dir="u"/>
  </p:transition>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0.png"/><Relationship Id="rId26" Type="http://schemas.openxmlformats.org/officeDocument/2006/relationships/customXml" Target="../ink/ink14.xml"/><Relationship Id="rId3" Type="http://schemas.openxmlformats.org/officeDocument/2006/relationships/customXml" Target="../ink/ink1.xml"/><Relationship Id="rId21" Type="http://schemas.openxmlformats.org/officeDocument/2006/relationships/image" Target="../media/image40.png"/><Relationship Id="rId34" Type="http://schemas.openxmlformats.org/officeDocument/2006/relationships/customXml" Target="../ink/ink21.xml"/><Relationship Id="rId7" Type="http://schemas.openxmlformats.org/officeDocument/2006/relationships/customXml" Target="../ink/ink2.xml"/><Relationship Id="rId12" Type="http://schemas.openxmlformats.org/officeDocument/2006/relationships/customXml" Target="../ink/ink6.xml"/><Relationship Id="rId17" Type="http://schemas.openxmlformats.org/officeDocument/2006/relationships/customXml" Target="../ink/ink7.xml"/><Relationship Id="rId25" Type="http://schemas.openxmlformats.org/officeDocument/2006/relationships/customXml" Target="../ink/ink13.xml"/><Relationship Id="rId33" Type="http://schemas.openxmlformats.org/officeDocument/2006/relationships/image" Target="../media/image12.png"/><Relationship Id="rId38" Type="http://schemas.openxmlformats.org/officeDocument/2006/relationships/comments" Target="../comments/comment1.xml"/><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9.xml"/><Relationship Id="rId29" Type="http://schemas.openxmlformats.org/officeDocument/2006/relationships/customXml" Target="../ink/ink17.xml"/><Relationship Id="rId1" Type="http://schemas.openxmlformats.org/officeDocument/2006/relationships/slideLayout" Target="../slideLayouts/slideLayout18.xml"/><Relationship Id="rId6" Type="http://schemas.openxmlformats.org/officeDocument/2006/relationships/image" Target="../media/image8.png"/><Relationship Id="rId11" Type="http://schemas.openxmlformats.org/officeDocument/2006/relationships/customXml" Target="../ink/ink5.xml"/><Relationship Id="rId24" Type="http://schemas.openxmlformats.org/officeDocument/2006/relationships/customXml" Target="../ink/ink12.xml"/><Relationship Id="rId32" Type="http://schemas.openxmlformats.org/officeDocument/2006/relationships/customXml" Target="../ink/ink20.xml"/><Relationship Id="rId37" Type="http://schemas.openxmlformats.org/officeDocument/2006/relationships/image" Target="../media/image4.jpg"/><Relationship Id="rId23" Type="http://schemas.openxmlformats.org/officeDocument/2006/relationships/customXml" Target="../ink/ink11.xml"/><Relationship Id="rId28" Type="http://schemas.openxmlformats.org/officeDocument/2006/relationships/customXml" Target="../ink/ink16.xml"/><Relationship Id="rId36" Type="http://schemas.openxmlformats.org/officeDocument/2006/relationships/image" Target="../media/image7.png"/><Relationship Id="rId10" Type="http://schemas.openxmlformats.org/officeDocument/2006/relationships/customXml" Target="../ink/ink4.xml"/><Relationship Id="rId19" Type="http://schemas.openxmlformats.org/officeDocument/2006/relationships/customXml" Target="../ink/ink8.xml"/><Relationship Id="rId31" Type="http://schemas.openxmlformats.org/officeDocument/2006/relationships/customXml" Target="../ink/ink19.xml"/><Relationship Id="rId9" Type="http://schemas.openxmlformats.org/officeDocument/2006/relationships/customXml" Target="../ink/ink3.xml"/><Relationship Id="rId22" Type="http://schemas.openxmlformats.org/officeDocument/2006/relationships/customXml" Target="../ink/ink10.xml"/><Relationship Id="rId27" Type="http://schemas.openxmlformats.org/officeDocument/2006/relationships/customXml" Target="../ink/ink15.xml"/><Relationship Id="rId30" Type="http://schemas.openxmlformats.org/officeDocument/2006/relationships/customXml" Target="../ink/ink18.xml"/><Relationship Id="rId35" Type="http://schemas.openxmlformats.org/officeDocument/2006/relationships/customXml" Target="../ink/ink22.xml"/><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u-gb.dataplatform.cloud.ibm.com/analytics/notebooks/v2/0920cea4-8dde-4691-a52a-31855c8dcc8e/view?access_token=f3b91a24ae267683694b79d244710ad6b80eb524a40680fffdca40352498a375" TargetMode="Externa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8.png"/><Relationship Id="rId18" Type="http://schemas.openxmlformats.org/officeDocument/2006/relationships/customXml" Target="../ink/ink32.xml"/><Relationship Id="rId7" Type="http://schemas.openxmlformats.org/officeDocument/2006/relationships/image" Target="../media/image50.png"/><Relationship Id="rId12" Type="http://schemas.openxmlformats.org/officeDocument/2006/relationships/customXml" Target="../ink/ink27.xml"/><Relationship Id="rId17" Type="http://schemas.openxmlformats.org/officeDocument/2006/relationships/customXml" Target="../ink/ink31.xml"/><Relationship Id="rId2" Type="http://schemas.openxmlformats.org/officeDocument/2006/relationships/customXml" Target="../ink/ink23.xml"/><Relationship Id="rId16" Type="http://schemas.openxmlformats.org/officeDocument/2006/relationships/customXml" Target="../ink/ink30.xml"/><Relationship Id="rId1" Type="http://schemas.openxmlformats.org/officeDocument/2006/relationships/slideLayout" Target="../slideLayouts/slideLayout18.xml"/><Relationship Id="rId11" Type="http://schemas.openxmlformats.org/officeDocument/2006/relationships/image" Target="../media/image17.png"/><Relationship Id="rId15" Type="http://schemas.openxmlformats.org/officeDocument/2006/relationships/customXml" Target="../ink/ink29.xml"/><Relationship Id="rId10" Type="http://schemas.openxmlformats.org/officeDocument/2006/relationships/customXml" Target="../ink/ink26.xml"/><Relationship Id="rId19" Type="http://schemas.openxmlformats.org/officeDocument/2006/relationships/image" Target="../media/image5.webp"/><Relationship Id="rId9" Type="http://schemas.openxmlformats.org/officeDocument/2006/relationships/customXml" Target="../ink/ink25.xml"/><Relationship Id="rId14" Type="http://schemas.openxmlformats.org/officeDocument/2006/relationships/customXml" Target="../ink/ink28.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emf"/><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543450" y="328117"/>
            <a:ext cx="5543628" cy="4743419"/>
          </a:xfrm>
        </p:spPr>
        <p:txBody>
          <a:bodyPr anchor="ctr">
            <a:normAutofit fontScale="90000"/>
          </a:bodyPr>
          <a:lstStyle/>
          <a:p>
            <a:pPr algn="ctr"/>
            <a:r>
              <a:rPr lang="en-US" sz="6000" b="1" dirty="0">
                <a:solidFill>
                  <a:schemeClr val="tx1"/>
                </a:solidFill>
              </a:rPr>
              <a:t>IBM DATA SCIENCE CAPSTONE PROJECT</a:t>
            </a:r>
            <a:br>
              <a:rPr lang="en-US" sz="6000" b="1" dirty="0">
                <a:solidFill>
                  <a:schemeClr val="tx1"/>
                </a:solidFill>
              </a:rPr>
            </a:br>
            <a:br>
              <a:rPr lang="en-US" sz="6000" b="1" dirty="0">
                <a:solidFill>
                  <a:schemeClr val="tx1"/>
                </a:solidFill>
              </a:rPr>
            </a:br>
            <a:r>
              <a:rPr lang="en-US" sz="1800" b="1" dirty="0">
                <a:solidFill>
                  <a:schemeClr val="tx1"/>
                </a:solidFill>
              </a:rPr>
              <a:t>space x falcon 9 landing analysis</a:t>
            </a:r>
            <a:br>
              <a:rPr lang="en-US" sz="1800" b="1" dirty="0">
                <a:solidFill>
                  <a:schemeClr val="tx1"/>
                </a:solidFill>
              </a:rPr>
            </a:br>
            <a:endParaRPr lang="en-US" sz="6000" b="1" dirty="0">
              <a:solidFill>
                <a:schemeClr val="tx1"/>
              </a:solidFill>
            </a:endParaRP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1"/>
          </p:nvPr>
        </p:nvSpPr>
        <p:spPr>
          <a:xfrm>
            <a:off x="6698182" y="5066496"/>
            <a:ext cx="5181600" cy="1516416"/>
          </a:xfrm>
        </p:spPr>
        <p:txBody>
          <a:bodyPr>
            <a:normAutofit/>
          </a:bodyPr>
          <a:lstStyle/>
          <a:p>
            <a:pPr marL="0" indent="0" algn="ctr">
              <a:buNone/>
            </a:pPr>
            <a:r>
              <a:rPr lang="en-US" sz="2000" b="1" dirty="0"/>
              <a:t>BHAVEEN MORAR</a:t>
            </a:r>
          </a:p>
          <a:p>
            <a:pPr marL="0" indent="0" algn="ctr">
              <a:buNone/>
            </a:pPr>
            <a:r>
              <a:rPr lang="en-US" b="1" dirty="0"/>
              <a:t>03</a:t>
            </a:r>
            <a:r>
              <a:rPr lang="en-US" sz="2000" b="1" dirty="0"/>
              <a:t>/05/2022</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pic>
        <p:nvPicPr>
          <p:cNvPr id="11" name="Picture 10">
            <a:extLst>
              <a:ext uri="{FF2B5EF4-FFF2-40B4-BE49-F238E27FC236}">
                <a16:creationId xmlns:a16="http://schemas.microsoft.com/office/drawing/2014/main" id="{01264DDD-0FF4-4B4A-AA0C-699990F65B5F}"/>
              </a:ext>
            </a:extLst>
          </p:cNvPr>
          <p:cNvPicPr>
            <a:picLocks noChangeAspect="1"/>
          </p:cNvPicPr>
          <p:nvPr/>
        </p:nvPicPr>
        <p:blipFill>
          <a:blip r:embed="rId37"/>
          <a:stretch>
            <a:fillRect/>
          </a:stretch>
        </p:blipFill>
        <p:spPr>
          <a:xfrm>
            <a:off x="376678" y="274728"/>
            <a:ext cx="6321504" cy="6321504"/>
          </a:xfrm>
          <a:prstGeom prst="rect">
            <a:avLst/>
          </a:prstGeom>
        </p:spPr>
      </p:pic>
    </p:spTree>
    <p:extLst>
      <p:ext uri="{BB962C8B-B14F-4D97-AF65-F5344CB8AC3E}">
        <p14:creationId xmlns:p14="http://schemas.microsoft.com/office/powerpoint/2010/main" val="323791412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3FFE-2773-4E16-A83A-0341855B014E}"/>
              </a:ext>
            </a:extLst>
          </p:cNvPr>
          <p:cNvSpPr>
            <a:spLocks noGrp="1"/>
          </p:cNvSpPr>
          <p:nvPr>
            <p:ph type="title"/>
          </p:nvPr>
        </p:nvSpPr>
        <p:spPr>
          <a:xfrm>
            <a:off x="913775" y="0"/>
            <a:ext cx="10364451" cy="1596177"/>
          </a:xfrm>
        </p:spPr>
        <p:txBody>
          <a:bodyPr/>
          <a:lstStyle/>
          <a:p>
            <a:r>
              <a:rPr lang="en-US" sz="3600" dirty="0"/>
              <a:t>Exploratory Data Analysis</a:t>
            </a:r>
            <a:br>
              <a:rPr lang="en-US" sz="3600" dirty="0"/>
            </a:br>
            <a:endParaRPr lang="en-ZA" dirty="0"/>
          </a:p>
        </p:txBody>
      </p:sp>
      <p:sp>
        <p:nvSpPr>
          <p:cNvPr id="5" name="Text Placeholder 4">
            <a:extLst>
              <a:ext uri="{FF2B5EF4-FFF2-40B4-BE49-F238E27FC236}">
                <a16:creationId xmlns:a16="http://schemas.microsoft.com/office/drawing/2014/main" id="{B2AB0C97-D8DF-4352-A660-DAEB811E84A1}"/>
              </a:ext>
            </a:extLst>
          </p:cNvPr>
          <p:cNvSpPr txBox="1">
            <a:spLocks/>
          </p:cNvSpPr>
          <p:nvPr/>
        </p:nvSpPr>
        <p:spPr>
          <a:xfrm>
            <a:off x="411339" y="1323314"/>
            <a:ext cx="3456432" cy="837826"/>
          </a:xfrm>
          <a:prstGeom prst="rect">
            <a:avLst/>
          </a:prstGeom>
        </p:spPr>
        <p:txBody>
          <a:bodyPr vert="horz" lIns="91440" tIns="45720" rIns="91440" bIns="45720" rtlCol="0" anchor="t" anchorCtr="0"/>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2000" dirty="0">
                <a:solidFill>
                  <a:schemeClr val="accent2"/>
                </a:solidFill>
              </a:rPr>
              <a:t>SCATTER CHARTS</a:t>
            </a:r>
          </a:p>
        </p:txBody>
      </p:sp>
      <p:sp>
        <p:nvSpPr>
          <p:cNvPr id="6" name="Text Placeholder 2">
            <a:extLst>
              <a:ext uri="{FF2B5EF4-FFF2-40B4-BE49-F238E27FC236}">
                <a16:creationId xmlns:a16="http://schemas.microsoft.com/office/drawing/2014/main" id="{3E7F429B-3CC3-4ECA-A81B-7BA8FA7EC0E5}"/>
              </a:ext>
            </a:extLst>
          </p:cNvPr>
          <p:cNvSpPr txBox="1">
            <a:spLocks/>
          </p:cNvSpPr>
          <p:nvPr/>
        </p:nvSpPr>
        <p:spPr>
          <a:xfrm>
            <a:off x="404813" y="5200650"/>
            <a:ext cx="3456432" cy="1080902"/>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000" dirty="0"/>
              <a:t>Scatter charts were produced to visualize the relationships between:</a:t>
            </a:r>
          </a:p>
          <a:p>
            <a:pPr marL="285750" indent="-285750" algn="l">
              <a:buFont typeface="Arial" panose="020B0604020202020204" pitchFamily="34" charset="0"/>
              <a:buChar char="•"/>
            </a:pPr>
            <a:r>
              <a:rPr lang="en-US" sz="2000" dirty="0"/>
              <a:t>Flight Number and Launch Site </a:t>
            </a:r>
          </a:p>
          <a:p>
            <a:pPr marL="285750" indent="-285750" algn="l">
              <a:buFont typeface="Arial" panose="020B0604020202020204" pitchFamily="34" charset="0"/>
              <a:buChar char="•"/>
            </a:pPr>
            <a:r>
              <a:rPr lang="en-US" sz="2000" dirty="0"/>
              <a:t>Payload and Launch Site </a:t>
            </a:r>
          </a:p>
          <a:p>
            <a:pPr marL="285750" indent="-285750" algn="l">
              <a:buFont typeface="Arial" panose="020B0604020202020204" pitchFamily="34" charset="0"/>
              <a:buChar char="•"/>
            </a:pPr>
            <a:r>
              <a:rPr lang="en-US" sz="2000" dirty="0"/>
              <a:t>Orbit Type and Flight Number </a:t>
            </a:r>
          </a:p>
          <a:p>
            <a:pPr marL="285750" indent="-285750" algn="l">
              <a:buFont typeface="Arial" panose="020B0604020202020204" pitchFamily="34" charset="0"/>
              <a:buChar char="•"/>
            </a:pPr>
            <a:r>
              <a:rPr lang="en-US" sz="2000" dirty="0"/>
              <a:t>Payload and Orbit Type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7" name="Text Placeholder 6">
            <a:extLst>
              <a:ext uri="{FF2B5EF4-FFF2-40B4-BE49-F238E27FC236}">
                <a16:creationId xmlns:a16="http://schemas.microsoft.com/office/drawing/2014/main" id="{613C4A51-8B3D-46FE-9D87-0766742B05D6}"/>
              </a:ext>
            </a:extLst>
          </p:cNvPr>
          <p:cNvSpPr txBox="1">
            <a:spLocks/>
          </p:cNvSpPr>
          <p:nvPr/>
        </p:nvSpPr>
        <p:spPr>
          <a:xfrm>
            <a:off x="4371047" y="1327150"/>
            <a:ext cx="3456432" cy="837826"/>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None/>
            </a:pPr>
            <a:r>
              <a:rPr lang="en-GB" dirty="0">
                <a:solidFill>
                  <a:schemeClr val="accent2"/>
                </a:solidFill>
              </a:rPr>
              <a:t>BAR CHART</a:t>
            </a:r>
          </a:p>
        </p:txBody>
      </p:sp>
      <p:sp>
        <p:nvSpPr>
          <p:cNvPr id="9" name="Text Placeholder 8">
            <a:extLst>
              <a:ext uri="{FF2B5EF4-FFF2-40B4-BE49-F238E27FC236}">
                <a16:creationId xmlns:a16="http://schemas.microsoft.com/office/drawing/2014/main" id="{58F7F2E2-2BEE-4AAC-A4B3-FDA6AC74FCA5}"/>
              </a:ext>
            </a:extLst>
          </p:cNvPr>
          <p:cNvSpPr txBox="1">
            <a:spLocks/>
          </p:cNvSpPr>
          <p:nvPr/>
        </p:nvSpPr>
        <p:spPr>
          <a:xfrm>
            <a:off x="8330755" y="1327150"/>
            <a:ext cx="3456432" cy="837826"/>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None/>
            </a:pPr>
            <a:r>
              <a:rPr lang="en-GB" dirty="0">
                <a:solidFill>
                  <a:schemeClr val="accent2"/>
                </a:solidFill>
              </a:rPr>
              <a:t>LINE CHARTS</a:t>
            </a:r>
          </a:p>
        </p:txBody>
      </p:sp>
      <p:sp>
        <p:nvSpPr>
          <p:cNvPr id="11" name="Text Placeholder 2">
            <a:extLst>
              <a:ext uri="{FF2B5EF4-FFF2-40B4-BE49-F238E27FC236}">
                <a16:creationId xmlns:a16="http://schemas.microsoft.com/office/drawing/2014/main" id="{91BE2FA0-FF7A-4F8A-94E2-FC2DFE5BE31E}"/>
              </a:ext>
            </a:extLst>
          </p:cNvPr>
          <p:cNvSpPr txBox="1">
            <a:spLocks/>
          </p:cNvSpPr>
          <p:nvPr/>
        </p:nvSpPr>
        <p:spPr>
          <a:xfrm>
            <a:off x="4367784" y="3745798"/>
            <a:ext cx="3456432" cy="2909703"/>
          </a:xfrm>
          <a:prstGeom prst="rect">
            <a:avLst/>
          </a:prstGeom>
        </p:spPr>
        <p:txBody>
          <a:bodyPr vert="horz" lIns="91440" tIns="45720" rIns="91440" bIns="45720" rtlCol="0" anchor="t" anchorCtr="0"/>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15000"/>
              </a:lnSpc>
              <a:spcAft>
                <a:spcPts val="1000"/>
              </a:spcAft>
            </a:pPr>
            <a:r>
              <a:rPr lang="en-GB" sz="2000" dirty="0"/>
              <a:t>A bar chart was produced to visualize the relationship between:</a:t>
            </a:r>
            <a:endParaRPr lang="en-ZA" sz="2000" dirty="0"/>
          </a:p>
          <a:p>
            <a:pPr algn="l">
              <a:lnSpc>
                <a:spcPct val="115000"/>
              </a:lnSpc>
              <a:spcAft>
                <a:spcPts val="1000"/>
              </a:spcAft>
            </a:pPr>
            <a:r>
              <a:rPr lang="en-GB" sz="2000" dirty="0"/>
              <a:t>Success Rate and Orbit Type </a:t>
            </a:r>
            <a:endParaRPr lang="en-ZA" sz="2000" dirty="0"/>
          </a:p>
        </p:txBody>
      </p:sp>
      <p:sp>
        <p:nvSpPr>
          <p:cNvPr id="15" name="Text Placeholder 2">
            <a:extLst>
              <a:ext uri="{FF2B5EF4-FFF2-40B4-BE49-F238E27FC236}">
                <a16:creationId xmlns:a16="http://schemas.microsoft.com/office/drawing/2014/main" id="{ADBF5C18-B54B-48D4-B5F8-F0FA4EBE2F12}"/>
              </a:ext>
            </a:extLst>
          </p:cNvPr>
          <p:cNvSpPr txBox="1">
            <a:spLocks/>
          </p:cNvSpPr>
          <p:nvPr/>
        </p:nvSpPr>
        <p:spPr>
          <a:xfrm>
            <a:off x="8062913" y="3745798"/>
            <a:ext cx="3456432" cy="2909703"/>
          </a:xfrm>
          <a:prstGeom prst="rect">
            <a:avLst/>
          </a:prstGeom>
        </p:spPr>
        <p:txBody>
          <a:bodyPr vert="horz" lIns="91440" tIns="45720" rIns="91440" bIns="45720" rtlCol="0" anchor="t" anchorCtr="0"/>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15000"/>
              </a:lnSpc>
              <a:spcAft>
                <a:spcPts val="1000"/>
              </a:spcAft>
            </a:pPr>
            <a:r>
              <a:rPr lang="en-GB" sz="2000" dirty="0"/>
              <a:t>Line charts were produced to visualize the relationships between:</a:t>
            </a:r>
            <a:endParaRPr lang="en-ZA" sz="2000" dirty="0"/>
          </a:p>
          <a:p>
            <a:pPr algn="l">
              <a:lnSpc>
                <a:spcPct val="115000"/>
              </a:lnSpc>
              <a:spcAft>
                <a:spcPts val="1000"/>
              </a:spcAft>
            </a:pPr>
            <a:r>
              <a:rPr lang="en-GB" sz="2000" dirty="0"/>
              <a:t>Success Rate and Year (i.e. the launch success yearly trend) </a:t>
            </a:r>
            <a:endParaRPr lang="en-ZA" sz="2000" dirty="0"/>
          </a:p>
          <a:p>
            <a:pPr algn="l">
              <a:lnSpc>
                <a:spcPct val="115000"/>
              </a:lnSpc>
              <a:spcAft>
                <a:spcPts val="1000"/>
              </a:spcAft>
            </a:pP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Graphic 16" descr="Statistics">
            <a:extLst>
              <a:ext uri="{FF2B5EF4-FFF2-40B4-BE49-F238E27FC236}">
                <a16:creationId xmlns:a16="http://schemas.microsoft.com/office/drawing/2014/main" id="{87B96DC6-9FB5-4E25-8F13-81D31EA873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774" y="1832472"/>
            <a:ext cx="2000875" cy="2000875"/>
          </a:xfrm>
          <a:prstGeom prst="rect">
            <a:avLst/>
          </a:prstGeom>
        </p:spPr>
      </p:pic>
      <p:pic>
        <p:nvPicPr>
          <p:cNvPr id="19" name="Graphic 18" descr="Bar chart RTL">
            <a:extLst>
              <a:ext uri="{FF2B5EF4-FFF2-40B4-BE49-F238E27FC236}">
                <a16:creationId xmlns:a16="http://schemas.microsoft.com/office/drawing/2014/main" id="{5C06BFA1-A042-49C3-9397-BE68B9E10A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9963" y="1779309"/>
            <a:ext cx="2000875" cy="2000875"/>
          </a:xfrm>
          <a:prstGeom prst="rect">
            <a:avLst/>
          </a:prstGeom>
        </p:spPr>
      </p:pic>
      <p:pic>
        <p:nvPicPr>
          <p:cNvPr id="21" name="Graphic 20" descr="Upward trend">
            <a:extLst>
              <a:ext uri="{FF2B5EF4-FFF2-40B4-BE49-F238E27FC236}">
                <a16:creationId xmlns:a16="http://schemas.microsoft.com/office/drawing/2014/main" id="{DE18E482-73D8-4AB7-9A49-9E5DC102D2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50766" y="1717327"/>
            <a:ext cx="2000875" cy="2000875"/>
          </a:xfrm>
          <a:prstGeom prst="rect">
            <a:avLst/>
          </a:prstGeom>
        </p:spPr>
      </p:pic>
    </p:spTree>
    <p:extLst>
      <p:ext uri="{BB962C8B-B14F-4D97-AF65-F5344CB8AC3E}">
        <p14:creationId xmlns:p14="http://schemas.microsoft.com/office/powerpoint/2010/main" val="3343830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normAutofit/>
          </a:bodyPr>
          <a:lstStyle/>
          <a:p>
            <a:pPr>
              <a:lnSpc>
                <a:spcPct val="100000"/>
              </a:lnSpc>
              <a:spcBef>
                <a:spcPts val="1400"/>
              </a:spcBef>
            </a:pPr>
            <a:r>
              <a:rPr lang="en-US" cap="none"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cap="none" dirty="0">
              <a:solidFill>
                <a:schemeClr val="accent3">
                  <a:lumMod val="25000"/>
                </a:schemeClr>
              </a:solidFill>
              <a:latin typeface="Abadi" panose="020B0604020104020204" pitchFamily="34" charset="0"/>
            </a:endParaRPr>
          </a:p>
          <a:p>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900" cap="all" dirty="0">
                <a:solidFill>
                  <a:schemeClr val="tx1"/>
                </a:solidFill>
                <a:latin typeface="+mj-lt"/>
                <a:ea typeface="+mj-ea"/>
                <a:cs typeface="+mj-cs"/>
              </a:rPr>
              <a:t>EDA with Data</a:t>
            </a:r>
            <a:r>
              <a:rPr lang="en-US" cap="all" dirty="0">
                <a:solidFill>
                  <a:schemeClr val="tx1"/>
                </a:solidFill>
                <a:latin typeface="+mj-lt"/>
                <a:ea typeface="+mj-ea"/>
                <a:cs typeface="+mj-cs"/>
              </a:rPr>
              <a:t> </a:t>
            </a:r>
            <a:r>
              <a:rPr lang="en-US" sz="3900" cap="all" dirty="0">
                <a:solidFill>
                  <a:schemeClr val="tx1"/>
                </a:solidFill>
                <a:latin typeface="+mj-lt"/>
                <a:ea typeface="+mj-ea"/>
                <a:cs typeface="+mj-cs"/>
              </a:rPr>
              <a:t>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can be found </a:t>
            </a:r>
            <a:r>
              <a:rPr lang="en-US" sz="2000" dirty="0">
                <a:solidFill>
                  <a:schemeClr val="accent3">
                    <a:lumMod val="25000"/>
                  </a:schemeClr>
                </a:solidFill>
                <a:latin typeface="Abadi" panose="020B0604020104020204" pitchFamily="34" charset="0"/>
                <a:hlinkClick r:id="rId2"/>
              </a:rPr>
              <a:t>here</a:t>
            </a:r>
            <a:endParaRPr lang="en-US" sz="2000"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561968"/>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4E5B-F972-477A-A857-5161B6B29D21}"/>
              </a:ext>
            </a:extLst>
          </p:cNvPr>
          <p:cNvSpPr>
            <a:spLocks noGrp="1"/>
          </p:cNvSpPr>
          <p:nvPr>
            <p:ph type="title"/>
          </p:nvPr>
        </p:nvSpPr>
        <p:spPr>
          <a:xfrm>
            <a:off x="1020666" y="0"/>
            <a:ext cx="10364451" cy="1596177"/>
          </a:xfrm>
        </p:spPr>
        <p:txBody>
          <a:bodyPr/>
          <a:lstStyle/>
          <a:p>
            <a:r>
              <a:rPr lang="en-US" sz="3600" dirty="0"/>
              <a:t>Data Visualization with </a:t>
            </a:r>
            <a:r>
              <a:rPr lang="en-US" sz="3600" dirty="0" err="1"/>
              <a:t>sql</a:t>
            </a:r>
            <a:br>
              <a:rPr lang="en-US" sz="3600" dirty="0"/>
            </a:br>
            <a:endParaRPr lang="en-ZA" dirty="0"/>
          </a:p>
        </p:txBody>
      </p:sp>
      <p:sp>
        <p:nvSpPr>
          <p:cNvPr id="9" name="Text Placeholder 2">
            <a:extLst>
              <a:ext uri="{FF2B5EF4-FFF2-40B4-BE49-F238E27FC236}">
                <a16:creationId xmlns:a16="http://schemas.microsoft.com/office/drawing/2014/main" id="{877E03E7-D533-4DB9-8584-07D804693957}"/>
              </a:ext>
            </a:extLst>
          </p:cNvPr>
          <p:cNvSpPr txBox="1">
            <a:spLocks/>
          </p:cNvSpPr>
          <p:nvPr/>
        </p:nvSpPr>
        <p:spPr>
          <a:xfrm>
            <a:off x="400050" y="1133475"/>
            <a:ext cx="11391900" cy="4591049"/>
          </a:xfrm>
          <a:prstGeom prst="rect">
            <a:avLst/>
          </a:prstGeom>
        </p:spPr>
        <p:txBody>
          <a:bodyPr vert="horz" lIns="91440" tIns="45720" rIns="91440" bIns="45720" rtlCol="0" anchor="t" anchorCtr="0"/>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2800" dirty="0">
                <a:solidFill>
                  <a:schemeClr val="accent2"/>
                </a:solidFill>
              </a:rPr>
              <a:t>To gather some information about the dataset, some SQL queries were performed. </a:t>
            </a:r>
          </a:p>
          <a:p>
            <a:pPr algn="l"/>
            <a:endParaRPr lang="en-GB" sz="3200" dirty="0"/>
          </a:p>
          <a:p>
            <a:pPr algn="l"/>
            <a:r>
              <a:rPr lang="en-GB" sz="1800" dirty="0"/>
              <a:t>The SQL queries performed on the data set were used to:</a:t>
            </a:r>
          </a:p>
          <a:p>
            <a:pPr marL="342900" indent="-342900" algn="l">
              <a:lnSpc>
                <a:spcPct val="150000"/>
              </a:lnSpc>
              <a:buFont typeface="+mj-lt"/>
              <a:buAutoNum type="arabicPeriod"/>
            </a:pPr>
            <a:r>
              <a:rPr lang="en-GB" sz="1400" dirty="0"/>
              <a:t>Display the names of the unique launch sites in the space mission</a:t>
            </a:r>
          </a:p>
          <a:p>
            <a:pPr marL="342900" indent="-342900" algn="l">
              <a:lnSpc>
                <a:spcPct val="150000"/>
              </a:lnSpc>
              <a:buFont typeface="+mj-lt"/>
              <a:buAutoNum type="arabicPeriod"/>
            </a:pPr>
            <a:r>
              <a:rPr lang="en-GB" sz="1400" dirty="0"/>
              <a:t>Display 5 records where launch sites begin with the string ‘CCA’</a:t>
            </a:r>
          </a:p>
          <a:p>
            <a:pPr marL="342900" indent="-342900" algn="l">
              <a:lnSpc>
                <a:spcPct val="150000"/>
              </a:lnSpc>
              <a:buFont typeface="+mj-lt"/>
              <a:buAutoNum type="arabicPeriod"/>
            </a:pPr>
            <a:r>
              <a:rPr lang="en-GB" sz="1400" dirty="0"/>
              <a:t>Display the total payload mass carried by boosters launched by NASA (CRS)</a:t>
            </a:r>
          </a:p>
          <a:p>
            <a:pPr marL="342900" indent="-342900" algn="l">
              <a:lnSpc>
                <a:spcPct val="150000"/>
              </a:lnSpc>
              <a:buFont typeface="+mj-lt"/>
              <a:buAutoNum type="arabicPeriod"/>
            </a:pPr>
            <a:r>
              <a:rPr lang="en-GB" sz="1400" dirty="0"/>
              <a:t>Display the average payload mass carried by booster version F9 v1.1</a:t>
            </a:r>
          </a:p>
          <a:p>
            <a:pPr marL="342900" indent="-342900" algn="l">
              <a:lnSpc>
                <a:spcPct val="150000"/>
              </a:lnSpc>
              <a:buFont typeface="+mj-lt"/>
              <a:buAutoNum type="arabicPeriod"/>
            </a:pPr>
            <a:r>
              <a:rPr lang="en-GB" sz="1400" dirty="0"/>
              <a:t>List the date when the first successful landing outcome on a ground pad was achieved</a:t>
            </a:r>
          </a:p>
          <a:p>
            <a:pPr marL="342900" indent="-342900" algn="l">
              <a:lnSpc>
                <a:spcPct val="150000"/>
              </a:lnSpc>
              <a:buFont typeface="+mj-lt"/>
              <a:buAutoNum type="arabicPeriod"/>
            </a:pPr>
            <a:r>
              <a:rPr lang="en-GB" sz="1400" dirty="0"/>
              <a:t>List the names of the boosters which had success on a drone ship and a payload mass between 4000 and 6000 kg</a:t>
            </a:r>
          </a:p>
          <a:p>
            <a:pPr marL="342900" indent="-342900" algn="l">
              <a:lnSpc>
                <a:spcPct val="150000"/>
              </a:lnSpc>
              <a:buFont typeface="+mj-lt"/>
              <a:buAutoNum type="arabicPeriod"/>
            </a:pPr>
            <a:r>
              <a:rPr lang="en-GB" sz="1400" dirty="0"/>
              <a:t>List the total number of successful and failed mission outcomes</a:t>
            </a:r>
          </a:p>
          <a:p>
            <a:pPr marL="342900" indent="-342900" algn="l">
              <a:lnSpc>
                <a:spcPct val="150000"/>
              </a:lnSpc>
              <a:buFont typeface="+mj-lt"/>
              <a:buAutoNum type="arabicPeriod"/>
            </a:pPr>
            <a:r>
              <a:rPr lang="en-GB" sz="1400" dirty="0"/>
              <a:t>List the names of the booster versions which have carried the maximum payload mass</a:t>
            </a:r>
          </a:p>
          <a:p>
            <a:pPr marL="342900" indent="-342900" algn="l">
              <a:lnSpc>
                <a:spcPct val="150000"/>
              </a:lnSpc>
              <a:buFont typeface="+mj-lt"/>
              <a:buAutoNum type="arabicPeriod"/>
            </a:pPr>
            <a:r>
              <a:rPr lang="en-GB" sz="1400" dirty="0"/>
              <a:t>List the failed landing outcomes on drone ships, their booster versions, and launch site names for 2015</a:t>
            </a:r>
          </a:p>
          <a:p>
            <a:pPr marL="342900" indent="-342900" algn="l">
              <a:lnSpc>
                <a:spcPct val="150000"/>
              </a:lnSpc>
              <a:buFont typeface="+mj-lt"/>
              <a:buAutoNum type="arabicPeriod"/>
            </a:pPr>
            <a:r>
              <a:rPr lang="en-GB" sz="1400" dirty="0"/>
              <a:t>Rank the count of landing outcomes (such as Failure (drone ship) or Success (ground pad)) between the date 2010-06-04 and 2017-03-20, in descending order</a:t>
            </a:r>
          </a:p>
          <a:p>
            <a:pPr algn="l">
              <a:lnSpc>
                <a:spcPct val="115000"/>
              </a:lnSpc>
              <a:spcAft>
                <a:spcPts val="1000"/>
              </a:spcAft>
            </a:pP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591839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9D0A-15EF-4361-8C96-5688189DC44E}"/>
              </a:ext>
            </a:extLst>
          </p:cNvPr>
          <p:cNvSpPr>
            <a:spLocks noGrp="1"/>
          </p:cNvSpPr>
          <p:nvPr>
            <p:ph type="title"/>
          </p:nvPr>
        </p:nvSpPr>
        <p:spPr>
          <a:xfrm>
            <a:off x="903106" y="0"/>
            <a:ext cx="10364451" cy="1596177"/>
          </a:xfrm>
        </p:spPr>
        <p:txBody>
          <a:bodyPr/>
          <a:lstStyle/>
          <a:p>
            <a:r>
              <a:rPr lang="en-US" sz="3600" dirty="0" err="1"/>
              <a:t>Geospacial</a:t>
            </a:r>
            <a:r>
              <a:rPr lang="en-US" sz="3600" dirty="0"/>
              <a:t> analysis with folium</a:t>
            </a:r>
            <a:br>
              <a:rPr lang="en-US" sz="3600" dirty="0"/>
            </a:br>
            <a:endParaRPr lang="en-ZA" dirty="0"/>
          </a:p>
        </p:txBody>
      </p:sp>
      <p:sp>
        <p:nvSpPr>
          <p:cNvPr id="3" name="Content Placeholder 2">
            <a:extLst>
              <a:ext uri="{FF2B5EF4-FFF2-40B4-BE49-F238E27FC236}">
                <a16:creationId xmlns:a16="http://schemas.microsoft.com/office/drawing/2014/main" id="{42C55CD6-142E-4921-88A9-28E5B5E0F335}"/>
              </a:ext>
            </a:extLst>
          </p:cNvPr>
          <p:cNvSpPr>
            <a:spLocks noGrp="1"/>
          </p:cNvSpPr>
          <p:nvPr>
            <p:ph sz="half" idx="1"/>
          </p:nvPr>
        </p:nvSpPr>
        <p:spPr>
          <a:xfrm>
            <a:off x="913795" y="1428751"/>
            <a:ext cx="10353762" cy="4076700"/>
          </a:xfrm>
        </p:spPr>
        <p:txBody>
          <a:bodyPr>
            <a:normAutofit lnSpcReduction="10000"/>
          </a:bodyPr>
          <a:lstStyle/>
          <a:p>
            <a:pPr>
              <a:lnSpc>
                <a:spcPct val="100000"/>
              </a:lnSpc>
              <a:spcBef>
                <a:spcPts val="1400"/>
              </a:spcBef>
            </a:pPr>
            <a:r>
              <a:rPr lang="en-US" sz="2200" cap="none"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cap="none"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cap="none"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cap="none"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pPr>
            <a:r>
              <a:rPr lang="en-US" sz="1800" cap="none" dirty="0">
                <a:solidFill>
                  <a:schemeClr val="accent1"/>
                </a:solidFill>
                <a:latin typeface="Abadi" panose="020B0604020104020204" pitchFamily="34" charset="0"/>
              </a:rPr>
              <a:t>Are launch sites near railways, highways and coastlines.</a:t>
            </a:r>
          </a:p>
          <a:p>
            <a:pPr lvl="1">
              <a:lnSpc>
                <a:spcPct val="100000"/>
              </a:lnSpc>
              <a:spcBef>
                <a:spcPts val="1400"/>
              </a:spcBef>
            </a:pPr>
            <a:r>
              <a:rPr lang="en-US" sz="1800" cap="none" dirty="0">
                <a:solidFill>
                  <a:schemeClr val="accent1"/>
                </a:solidFill>
                <a:latin typeface="Abadi" panose="020B0604020104020204" pitchFamily="34" charset="0"/>
              </a:rPr>
              <a:t>Do launch sites keep certain distance away from cities.</a:t>
            </a:r>
          </a:p>
          <a:p>
            <a:endParaRPr lang="en-ZA" dirty="0"/>
          </a:p>
        </p:txBody>
      </p:sp>
    </p:spTree>
    <p:extLst>
      <p:ext uri="{BB962C8B-B14F-4D97-AF65-F5344CB8AC3E}">
        <p14:creationId xmlns:p14="http://schemas.microsoft.com/office/powerpoint/2010/main" val="411708864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0B40-CBF7-479F-BF25-F52C4D9C97A8}"/>
              </a:ext>
            </a:extLst>
          </p:cNvPr>
          <p:cNvSpPr>
            <a:spLocks noGrp="1"/>
          </p:cNvSpPr>
          <p:nvPr>
            <p:ph type="title"/>
          </p:nvPr>
        </p:nvSpPr>
        <p:spPr>
          <a:xfrm>
            <a:off x="1020666" y="0"/>
            <a:ext cx="10364451" cy="1596177"/>
          </a:xfrm>
        </p:spPr>
        <p:txBody>
          <a:bodyPr/>
          <a:lstStyle/>
          <a:p>
            <a:r>
              <a:rPr lang="en-US" dirty="0"/>
              <a:t>DASHBOARD APPLICATION WITH PLOTLY DASH</a:t>
            </a:r>
            <a:endParaRPr lang="en-ZA" dirty="0"/>
          </a:p>
        </p:txBody>
      </p:sp>
      <p:sp>
        <p:nvSpPr>
          <p:cNvPr id="3" name="Content Placeholder 2">
            <a:extLst>
              <a:ext uri="{FF2B5EF4-FFF2-40B4-BE49-F238E27FC236}">
                <a16:creationId xmlns:a16="http://schemas.microsoft.com/office/drawing/2014/main" id="{B0812569-FDA0-42E3-9843-CFD2C342FB5C}"/>
              </a:ext>
            </a:extLst>
          </p:cNvPr>
          <p:cNvSpPr>
            <a:spLocks noGrp="1"/>
          </p:cNvSpPr>
          <p:nvPr>
            <p:ph sz="half" idx="1"/>
          </p:nvPr>
        </p:nvSpPr>
        <p:spPr>
          <a:xfrm>
            <a:off x="456897" y="1345224"/>
            <a:ext cx="11278205" cy="1963251"/>
          </a:xfrm>
        </p:spPr>
        <p:txBody>
          <a:bodyPr/>
          <a:lstStyle/>
          <a:p>
            <a:pPr>
              <a:lnSpc>
                <a:spcPct val="100000"/>
              </a:lnSpc>
              <a:spcBef>
                <a:spcPts val="1400"/>
              </a:spcBef>
            </a:pPr>
            <a:r>
              <a:rPr lang="en-US" sz="2000" cap="none" dirty="0">
                <a:solidFill>
                  <a:schemeClr val="accent3">
                    <a:lumMod val="25000"/>
                  </a:schemeClr>
                </a:solidFill>
                <a:latin typeface="Abadi" panose="020B0604020104020204" pitchFamily="34" charset="0"/>
              </a:rPr>
              <a:t>We built an interactive dashboard with </a:t>
            </a:r>
            <a:r>
              <a:rPr lang="en-US" sz="2000" cap="none" dirty="0" err="1">
                <a:solidFill>
                  <a:schemeClr val="accent3">
                    <a:lumMod val="25000"/>
                  </a:schemeClr>
                </a:solidFill>
                <a:latin typeface="Abadi" panose="020B0604020104020204" pitchFamily="34" charset="0"/>
              </a:rPr>
              <a:t>plotly</a:t>
            </a:r>
            <a:r>
              <a:rPr lang="en-US" sz="2000" cap="none" dirty="0">
                <a:solidFill>
                  <a:schemeClr val="accent3">
                    <a:lumMod val="25000"/>
                  </a:schemeClr>
                </a:solidFill>
                <a:latin typeface="Abadi" panose="020B0604020104020204" pitchFamily="34" charset="0"/>
              </a:rPr>
              <a:t> dash</a:t>
            </a:r>
          </a:p>
          <a:p>
            <a:pPr>
              <a:lnSpc>
                <a:spcPct val="100000"/>
              </a:lnSpc>
              <a:spcBef>
                <a:spcPts val="1400"/>
              </a:spcBef>
            </a:pPr>
            <a:r>
              <a:rPr lang="en-US" sz="2000" cap="none"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000" cap="none"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ZA" dirty="0"/>
          </a:p>
        </p:txBody>
      </p:sp>
      <p:pic>
        <p:nvPicPr>
          <p:cNvPr id="6" name="Picture 5">
            <a:extLst>
              <a:ext uri="{FF2B5EF4-FFF2-40B4-BE49-F238E27FC236}">
                <a16:creationId xmlns:a16="http://schemas.microsoft.com/office/drawing/2014/main" id="{3D382EC1-7A7E-4A15-9534-8862662195D7}"/>
              </a:ext>
            </a:extLst>
          </p:cNvPr>
          <p:cNvPicPr>
            <a:picLocks noChangeAspect="1"/>
          </p:cNvPicPr>
          <p:nvPr/>
        </p:nvPicPr>
        <p:blipFill>
          <a:blip r:embed="rId2"/>
          <a:stretch>
            <a:fillRect/>
          </a:stretch>
        </p:blipFill>
        <p:spPr>
          <a:xfrm>
            <a:off x="2362200" y="3146934"/>
            <a:ext cx="7467599" cy="3548141"/>
          </a:xfrm>
          <a:prstGeom prst="rect">
            <a:avLst/>
          </a:prstGeom>
        </p:spPr>
      </p:pic>
    </p:spTree>
    <p:extLst>
      <p:ext uri="{BB962C8B-B14F-4D97-AF65-F5344CB8AC3E}">
        <p14:creationId xmlns:p14="http://schemas.microsoft.com/office/powerpoint/2010/main" val="12301516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17C8B-6A4D-42B2-B86E-5F04E7DA6B36}"/>
              </a:ext>
            </a:extLst>
          </p:cNvPr>
          <p:cNvSpPr>
            <a:spLocks noGrp="1"/>
          </p:cNvSpPr>
          <p:nvPr>
            <p:ph type="title"/>
          </p:nvPr>
        </p:nvSpPr>
        <p:spPr>
          <a:xfrm>
            <a:off x="913795" y="0"/>
            <a:ext cx="10364451" cy="1596177"/>
          </a:xfrm>
        </p:spPr>
        <p:txBody>
          <a:bodyPr/>
          <a:lstStyle/>
          <a:p>
            <a:r>
              <a:rPr lang="en-US" dirty="0"/>
              <a:t>Predictive Analysis - Classification</a:t>
            </a:r>
            <a:endParaRPr lang="en-ZA" dirty="0"/>
          </a:p>
        </p:txBody>
      </p:sp>
      <p:sp>
        <p:nvSpPr>
          <p:cNvPr id="3" name="Content Placeholder 2">
            <a:extLst>
              <a:ext uri="{FF2B5EF4-FFF2-40B4-BE49-F238E27FC236}">
                <a16:creationId xmlns:a16="http://schemas.microsoft.com/office/drawing/2014/main" id="{5300232E-80FD-4F66-AF24-D7DC74EEABC9}"/>
              </a:ext>
            </a:extLst>
          </p:cNvPr>
          <p:cNvSpPr>
            <a:spLocks noGrp="1"/>
          </p:cNvSpPr>
          <p:nvPr>
            <p:ph sz="half" idx="1"/>
          </p:nvPr>
        </p:nvSpPr>
        <p:spPr>
          <a:xfrm>
            <a:off x="323891" y="1212975"/>
            <a:ext cx="10954355" cy="363051"/>
          </a:xfrm>
        </p:spPr>
        <p:txBody>
          <a:bodyPr>
            <a:normAutofit fontScale="85000" lnSpcReduction="20000"/>
          </a:bodyPr>
          <a:lstStyle/>
          <a:p>
            <a:r>
              <a:rPr lang="en-GB" sz="2000" cap="none" dirty="0"/>
              <a:t>The following steps were taking to develop, evaluate, and find the best performing classification model:</a:t>
            </a:r>
            <a:endParaRPr lang="en-US" cap="none" dirty="0"/>
          </a:p>
          <a:p>
            <a:endParaRPr lang="en-ZA" dirty="0"/>
          </a:p>
        </p:txBody>
      </p:sp>
      <p:graphicFrame>
        <p:nvGraphicFramePr>
          <p:cNvPr id="7" name="Content Placeholder 6">
            <a:extLst>
              <a:ext uri="{FF2B5EF4-FFF2-40B4-BE49-F238E27FC236}">
                <a16:creationId xmlns:a16="http://schemas.microsoft.com/office/drawing/2014/main" id="{4A065FED-2233-490F-A2A5-B5D1DA5424A0}"/>
              </a:ext>
            </a:extLst>
          </p:cNvPr>
          <p:cNvGraphicFramePr>
            <a:graphicFrameLocks noGrp="1"/>
          </p:cNvGraphicFramePr>
          <p:nvPr>
            <p:ph sz="half" idx="2"/>
            <p:extLst>
              <p:ext uri="{D42A27DB-BD31-4B8C-83A1-F6EECF244321}">
                <p14:modId xmlns:p14="http://schemas.microsoft.com/office/powerpoint/2010/main" val="2989518155"/>
              </p:ext>
            </p:extLst>
          </p:nvPr>
        </p:nvGraphicFramePr>
        <p:xfrm>
          <a:off x="544512" y="1692276"/>
          <a:ext cx="10954355" cy="1373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4">
            <a:extLst>
              <a:ext uri="{FF2B5EF4-FFF2-40B4-BE49-F238E27FC236}">
                <a16:creationId xmlns:a16="http://schemas.microsoft.com/office/drawing/2014/main" id="{9EFF381F-EFBE-41EE-9BAB-52B41D18B87E}"/>
              </a:ext>
            </a:extLst>
          </p:cNvPr>
          <p:cNvSpPr txBox="1">
            <a:spLocks/>
          </p:cNvSpPr>
          <p:nvPr/>
        </p:nvSpPr>
        <p:spPr>
          <a:xfrm>
            <a:off x="404812" y="3157571"/>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tx1"/>
                </a:solidFill>
              </a:rPr>
              <a:t>To prepare the dataset for model development:</a:t>
            </a:r>
          </a:p>
          <a:p>
            <a:pPr marL="463550" lvl="1" indent="-285750">
              <a:buClrTx/>
              <a:buFont typeface="Arial" panose="020B0604020202020204" pitchFamily="34" charset="0"/>
              <a:buChar char="•"/>
            </a:pPr>
            <a:r>
              <a:rPr lang="en-GB" sz="1200" dirty="0">
                <a:solidFill>
                  <a:schemeClr val="tx1"/>
                </a:solidFill>
              </a:rPr>
              <a:t>Load dataset		</a:t>
            </a:r>
          </a:p>
          <a:p>
            <a:pPr marL="463550" lvl="1" indent="-285750">
              <a:buClrTx/>
              <a:buFont typeface="Arial" panose="020B0604020202020204" pitchFamily="34" charset="0"/>
              <a:buChar char="•"/>
            </a:pPr>
            <a:r>
              <a:rPr lang="en-GB" sz="1200" dirty="0">
                <a:solidFill>
                  <a:schemeClr val="tx1"/>
                </a:solidFill>
              </a:rPr>
              <a:t>Perform necessary data transformations (standardise and pre-process)</a:t>
            </a:r>
          </a:p>
          <a:p>
            <a:pPr marL="463550" lvl="1" indent="-285750">
              <a:buClrTx/>
              <a:buFont typeface="Arial" panose="020B0604020202020204" pitchFamily="34" charset="0"/>
              <a:buChar char="•"/>
            </a:pPr>
            <a:r>
              <a:rPr lang="en-GB" sz="1200" dirty="0">
                <a:solidFill>
                  <a:schemeClr val="tx1"/>
                </a:solidFill>
              </a:rPr>
              <a:t>Split data into training and test data sets, using </a:t>
            </a:r>
            <a:r>
              <a:rPr lang="en-GB" sz="1200" b="0" dirty="0">
                <a:solidFill>
                  <a:schemeClr val="tx1"/>
                </a:solidFill>
                <a:effectLst/>
                <a:latin typeface="Consolas" panose="020B0609020204030204" pitchFamily="49" charset="0"/>
              </a:rPr>
              <a:t>train_test_split</a:t>
            </a:r>
            <a:r>
              <a:rPr lang="en-GB" sz="1200" dirty="0">
                <a:solidFill>
                  <a:schemeClr val="tx1"/>
                </a:solidFill>
                <a:latin typeface="Consolas" panose="020B0609020204030204" pitchFamily="49" charset="0"/>
              </a:rPr>
              <a:t>()</a:t>
            </a:r>
          </a:p>
          <a:p>
            <a:pPr marL="463550" lvl="1" indent="-285750">
              <a:buClrTx/>
              <a:buFont typeface="Arial" panose="020B0604020202020204" pitchFamily="34" charset="0"/>
              <a:buChar char="•"/>
            </a:pPr>
            <a:r>
              <a:rPr lang="en-GB" sz="1200" dirty="0">
                <a:solidFill>
                  <a:schemeClr val="tx1"/>
                </a:solidFill>
              </a:rPr>
              <a:t>Decide which type of machine learning algorithms are most appropriate</a:t>
            </a:r>
          </a:p>
          <a:p>
            <a:pPr marL="285750" indent="-285750">
              <a:buFont typeface="Arial" panose="020B0604020202020204" pitchFamily="34" charset="0"/>
              <a:buChar char="•"/>
            </a:pPr>
            <a:r>
              <a:rPr lang="en-GB" sz="1400" dirty="0">
                <a:solidFill>
                  <a:schemeClr val="tx1"/>
                </a:solidFill>
              </a:rPr>
              <a:t>For each chosen algorithm:</a:t>
            </a:r>
          </a:p>
          <a:p>
            <a:pPr marL="463550" lvl="1" indent="-285750">
              <a:buClrTx/>
              <a:buFont typeface="Arial" panose="020B0604020202020204" pitchFamily="34" charset="0"/>
              <a:buChar char="•"/>
            </a:pPr>
            <a:r>
              <a:rPr lang="en-GB" sz="1200" dirty="0">
                <a:solidFill>
                  <a:schemeClr val="tx1"/>
                </a:solidFill>
              </a:rPr>
              <a:t>Create a </a:t>
            </a:r>
            <a:r>
              <a:rPr lang="en-GB" sz="1200" dirty="0">
                <a:solidFill>
                  <a:schemeClr val="tx1"/>
                </a:solidFill>
                <a:latin typeface="Consolas" panose="020B0609020204030204" pitchFamily="49" charset="0"/>
              </a:rPr>
              <a:t>GridSearchCV</a:t>
            </a:r>
            <a:r>
              <a:rPr lang="en-GB" sz="1200" dirty="0">
                <a:solidFill>
                  <a:schemeClr val="tx1"/>
                </a:solidFill>
              </a:rPr>
              <a:t> object and a dictionary of parameters</a:t>
            </a:r>
          </a:p>
          <a:p>
            <a:pPr marL="463550" lvl="1" indent="-285750">
              <a:buClrTx/>
              <a:buFont typeface="Arial" panose="020B0604020202020204" pitchFamily="34" charset="0"/>
              <a:buChar char="•"/>
            </a:pPr>
            <a:r>
              <a:rPr lang="en-GB" sz="1200" dirty="0">
                <a:solidFill>
                  <a:schemeClr val="tx1"/>
                </a:solidFill>
              </a:rPr>
              <a:t>Fit the object to the parameters</a:t>
            </a:r>
          </a:p>
          <a:p>
            <a:pPr marL="463550" lvl="1" indent="-285750">
              <a:buClrTx/>
              <a:buFont typeface="Arial" panose="020B0604020202020204" pitchFamily="34" charset="0"/>
              <a:buChar char="•"/>
            </a:pPr>
            <a:r>
              <a:rPr lang="en-GB" sz="1200" dirty="0">
                <a:solidFill>
                  <a:schemeClr val="tx1"/>
                </a:solidFill>
              </a:rPr>
              <a:t>Use the training data set to train the model</a:t>
            </a:r>
          </a:p>
        </p:txBody>
      </p:sp>
      <p:sp>
        <p:nvSpPr>
          <p:cNvPr id="9" name="Text Placeholder 6">
            <a:extLst>
              <a:ext uri="{FF2B5EF4-FFF2-40B4-BE49-F238E27FC236}">
                <a16:creationId xmlns:a16="http://schemas.microsoft.com/office/drawing/2014/main" id="{FAB2C4D9-2F60-48A0-8318-F60D8BD31F6A}"/>
              </a:ext>
            </a:extLst>
          </p:cNvPr>
          <p:cNvSpPr txBox="1">
            <a:spLocks/>
          </p:cNvSpPr>
          <p:nvPr/>
        </p:nvSpPr>
        <p:spPr>
          <a:xfrm>
            <a:off x="4371047" y="318171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For each chosen algorithm:</a:t>
            </a:r>
          </a:p>
          <a:p>
            <a:pPr marL="463550" lvl="1" indent="-285750">
              <a:buClr>
                <a:schemeClr val="tx1"/>
              </a:buClr>
              <a:buFont typeface="Arial" panose="020B0604020202020204" pitchFamily="34" charset="0"/>
              <a:buChar char="•"/>
            </a:pPr>
            <a:r>
              <a:rPr lang="en-GB" sz="1200" dirty="0"/>
              <a:t>Using the output GridSearchCV object:</a:t>
            </a:r>
          </a:p>
          <a:p>
            <a:pPr marL="647700" lvl="2" indent="-285750">
              <a:buClr>
                <a:schemeClr val="tx1"/>
              </a:buClr>
            </a:pPr>
            <a:r>
              <a:rPr lang="en-GB" sz="1000" dirty="0"/>
              <a:t>Check the tuned hyperparameters (</a:t>
            </a:r>
            <a:r>
              <a:rPr lang="en-GB" sz="1000" dirty="0" err="1">
                <a:latin typeface="Consolas" panose="020B0609020204030204" pitchFamily="49" charset="0"/>
              </a:rPr>
              <a:t>best_params</a:t>
            </a:r>
            <a:r>
              <a:rPr lang="en-GB" sz="1000" dirty="0"/>
              <a:t>_)</a:t>
            </a:r>
          </a:p>
          <a:p>
            <a:pPr marL="647700" lvl="2" indent="-285750">
              <a:buClr>
                <a:schemeClr val="tx1"/>
              </a:buClr>
            </a:pPr>
            <a:r>
              <a:rPr lang="en-GB" sz="1000" dirty="0"/>
              <a:t>Check the accuracy (</a:t>
            </a:r>
            <a:r>
              <a:rPr lang="en-GB" sz="1000" dirty="0">
                <a:latin typeface="Consolas" panose="020B0609020204030204" pitchFamily="49" charset="0"/>
              </a:rPr>
              <a:t>score </a:t>
            </a:r>
            <a:r>
              <a:rPr lang="en-GB" sz="1000" dirty="0"/>
              <a:t>and</a:t>
            </a:r>
            <a:r>
              <a:rPr lang="en-GB" sz="1000" dirty="0">
                <a:latin typeface="Consolas" panose="020B0609020204030204" pitchFamily="49" charset="0"/>
              </a:rPr>
              <a:t> </a:t>
            </a:r>
            <a:r>
              <a:rPr lang="en-GB" sz="1000" dirty="0" err="1">
                <a:latin typeface="Consolas" panose="020B0609020204030204" pitchFamily="49" charset="0"/>
              </a:rPr>
              <a:t>best_score</a:t>
            </a:r>
            <a:r>
              <a:rPr lang="en-GB" sz="1000" dirty="0">
                <a:latin typeface="Consolas" panose="020B0609020204030204" pitchFamily="49" charset="0"/>
              </a:rPr>
              <a:t>_</a:t>
            </a:r>
            <a:r>
              <a:rPr lang="en-GB" sz="1000" dirty="0"/>
              <a:t>)</a:t>
            </a:r>
          </a:p>
          <a:p>
            <a:pPr marL="463550" lvl="1" indent="-285750">
              <a:buClr>
                <a:schemeClr val="tx1"/>
              </a:buClr>
              <a:buFont typeface="Arial" panose="020B0604020202020204" pitchFamily="34" charset="0"/>
              <a:buChar char="•"/>
            </a:pPr>
            <a:r>
              <a:rPr lang="en-GB" sz="1200" dirty="0"/>
              <a:t>Plot and examine the Confusion Matrix</a:t>
            </a:r>
          </a:p>
          <a:p>
            <a:endParaRPr lang="en-GB" sz="1400" dirty="0"/>
          </a:p>
        </p:txBody>
      </p:sp>
      <p:sp>
        <p:nvSpPr>
          <p:cNvPr id="10" name="Text Placeholder 8">
            <a:extLst>
              <a:ext uri="{FF2B5EF4-FFF2-40B4-BE49-F238E27FC236}">
                <a16:creationId xmlns:a16="http://schemas.microsoft.com/office/drawing/2014/main" id="{BDFBA615-C1C5-4267-B0FC-78F3ADD67A46}"/>
              </a:ext>
            </a:extLst>
          </p:cNvPr>
          <p:cNvSpPr txBox="1">
            <a:spLocks/>
          </p:cNvSpPr>
          <p:nvPr/>
        </p:nvSpPr>
        <p:spPr>
          <a:xfrm>
            <a:off x="8405030" y="3181713"/>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t>Review the accuracy scores for all chosen algorithms</a:t>
            </a:r>
          </a:p>
          <a:p>
            <a:pPr marL="342900" indent="-342900">
              <a:buFont typeface="Arial" panose="020B0604020202020204" pitchFamily="34" charset="0"/>
              <a:buChar char="•"/>
            </a:pPr>
            <a:r>
              <a:rPr lang="en-GB" sz="1400" dirty="0"/>
              <a:t>The model with the highest accuracy score is determined as the best performing model</a:t>
            </a:r>
            <a:endParaRPr lang="en-GB" sz="1800" dirty="0"/>
          </a:p>
        </p:txBody>
      </p:sp>
    </p:spTree>
    <p:extLst>
      <p:ext uri="{BB962C8B-B14F-4D97-AF65-F5344CB8AC3E}">
        <p14:creationId xmlns:p14="http://schemas.microsoft.com/office/powerpoint/2010/main" val="148982801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45997" y="-10562"/>
            <a:ext cx="10364451" cy="1596177"/>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5" name="Text Placeholder 4">
            <a:extLst>
              <a:ext uri="{FF2B5EF4-FFF2-40B4-BE49-F238E27FC236}">
                <a16:creationId xmlns:a16="http://schemas.microsoft.com/office/drawing/2014/main" id="{F97B1BB7-1FCC-8763-0205-B0486959B771}"/>
              </a:ext>
            </a:extLst>
          </p:cNvPr>
          <p:cNvSpPr txBox="1">
            <a:spLocks/>
          </p:cNvSpPr>
          <p:nvPr/>
        </p:nvSpPr>
        <p:spPr>
          <a:xfrm>
            <a:off x="3441218" y="1183341"/>
            <a:ext cx="4974012" cy="17313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rPr>
              <a:t>Exploratory data analysis results</a:t>
            </a:r>
          </a:p>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rPr>
              <a:t>Interactive analytics demo in screenshots</a:t>
            </a:r>
          </a:p>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rPr>
              <a:t>Predictive analysis results</a:t>
            </a:r>
          </a:p>
          <a:p>
            <a:pPr marL="285750" indent="-285750">
              <a:buFont typeface="Arial" panose="020B0604020202020204" pitchFamily="34" charset="0"/>
              <a:buChar char="•"/>
            </a:pPr>
            <a:endParaRPr lang="en-GB" sz="1200" dirty="0">
              <a:solidFill>
                <a:schemeClr val="tx1"/>
              </a:solidFill>
            </a:endParaRPr>
          </a:p>
        </p:txBody>
      </p:sp>
      <p:pic>
        <p:nvPicPr>
          <p:cNvPr id="6" name="Picture 5">
            <a:extLst>
              <a:ext uri="{FF2B5EF4-FFF2-40B4-BE49-F238E27FC236}">
                <a16:creationId xmlns:a16="http://schemas.microsoft.com/office/drawing/2014/main" id="{16126A40-E1CF-229C-B385-41C49BCDE53B}"/>
              </a:ext>
            </a:extLst>
          </p:cNvPr>
          <p:cNvPicPr>
            <a:picLocks noChangeAspect="1"/>
          </p:cNvPicPr>
          <p:nvPr/>
        </p:nvPicPr>
        <p:blipFill>
          <a:blip r:embed="rId2"/>
          <a:stretch>
            <a:fillRect/>
          </a:stretch>
        </p:blipFill>
        <p:spPr>
          <a:xfrm>
            <a:off x="2311364" y="2914650"/>
            <a:ext cx="7233719" cy="3820562"/>
          </a:xfrm>
          <a:prstGeom prst="rect">
            <a:avLst/>
          </a:prstGeom>
        </p:spPr>
      </p:pic>
    </p:spTree>
    <p:extLst>
      <p:ext uri="{BB962C8B-B14F-4D97-AF65-F5344CB8AC3E}">
        <p14:creationId xmlns:p14="http://schemas.microsoft.com/office/powerpoint/2010/main" val="146466648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cap="all" dirty="0">
                <a:solidFill>
                  <a:schemeClr val="tx1"/>
                </a:solidFill>
                <a:latin typeface="+mj-lt"/>
                <a:ea typeface="+mj-ea"/>
                <a:cs typeface="+mj-cs"/>
              </a:rPr>
              <a:t>Flight</a:t>
            </a:r>
            <a:r>
              <a:rPr lang="en-US" sz="3600" dirty="0">
                <a:solidFill>
                  <a:srgbClr val="0B49CB"/>
                </a:solidFill>
                <a:latin typeface="+mj-lt"/>
              </a:rPr>
              <a:t> </a:t>
            </a:r>
            <a:r>
              <a:rPr lang="en-US" sz="3600" cap="all" dirty="0">
                <a:solidFill>
                  <a:schemeClr val="tx1"/>
                </a:solidFill>
                <a:latin typeface="+mj-lt"/>
                <a:ea typeface="+mj-ea"/>
                <a:cs typeface="+mj-cs"/>
              </a:rPr>
              <a:t>Number</a:t>
            </a:r>
            <a:r>
              <a:rPr lang="en-US" sz="3600" dirty="0">
                <a:solidFill>
                  <a:srgbClr val="0B49CB"/>
                </a:solidFill>
                <a:latin typeface="+mj-lt"/>
              </a:rPr>
              <a:t> </a:t>
            </a:r>
            <a:r>
              <a:rPr lang="en-US" sz="3600" cap="all" dirty="0">
                <a:solidFill>
                  <a:schemeClr val="tx1"/>
                </a:solidFill>
                <a:latin typeface="+mj-lt"/>
                <a:ea typeface="+mj-ea"/>
                <a:cs typeface="+mj-cs"/>
              </a:rPr>
              <a:t>vs</a:t>
            </a:r>
            <a:r>
              <a:rPr lang="en-US" sz="3600" dirty="0">
                <a:solidFill>
                  <a:srgbClr val="0B49CB"/>
                </a:solidFill>
                <a:latin typeface="+mj-lt"/>
              </a:rPr>
              <a:t>. </a:t>
            </a:r>
            <a:r>
              <a:rPr lang="en-US" sz="3600" cap="all" dirty="0">
                <a:solidFill>
                  <a:schemeClr val="tx1"/>
                </a:solidFill>
                <a:latin typeface="+mj-lt"/>
                <a:ea typeface="+mj-ea"/>
                <a:cs typeface="+mj-cs"/>
              </a:rPr>
              <a:t>Launch</a:t>
            </a:r>
            <a:r>
              <a:rPr lang="en-US" sz="3600" dirty="0">
                <a:solidFill>
                  <a:srgbClr val="0B49CB"/>
                </a:solidFill>
                <a:latin typeface="+mj-lt"/>
              </a:rPr>
              <a:t> </a:t>
            </a:r>
            <a:r>
              <a:rPr lang="en-US" sz="3600" cap="all" dirty="0">
                <a:solidFill>
                  <a:schemeClr val="tx1"/>
                </a:solidFill>
                <a:latin typeface="+mj-lt"/>
                <a:ea typeface="+mj-ea"/>
                <a:cs typeface="+mj-cs"/>
              </a:rPr>
              <a:t>Site</a:t>
            </a: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5676" y="2975439"/>
            <a:ext cx="11546371" cy="2988354"/>
          </a:xfrm>
          <a:prstGeom prst="rect">
            <a:avLst/>
          </a:prstGeom>
        </p:spPr>
      </p:pic>
      <p:sp>
        <p:nvSpPr>
          <p:cNvPr id="7" name="Text Placeholder 4">
            <a:extLst>
              <a:ext uri="{FF2B5EF4-FFF2-40B4-BE49-F238E27FC236}">
                <a16:creationId xmlns:a16="http://schemas.microsoft.com/office/drawing/2014/main" id="{282CC656-BAD6-1C9F-3464-6B5A6C2347E8}"/>
              </a:ext>
            </a:extLst>
          </p:cNvPr>
          <p:cNvSpPr txBox="1">
            <a:spLocks/>
          </p:cNvSpPr>
          <p:nvPr/>
        </p:nvSpPr>
        <p:spPr>
          <a:xfrm>
            <a:off x="2473305" y="1481261"/>
            <a:ext cx="6168671" cy="305487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rPr>
              <a:t>From the plot, we found that the larger the flight amount at a launch site, the greater the success rate at a launch site.</a:t>
            </a:r>
          </a:p>
          <a:p>
            <a:pPr marL="285750" indent="-285750">
              <a:buFont typeface="Arial" panose="020B0604020202020204" pitchFamily="34" charset="0"/>
              <a:buChar char="•"/>
            </a:pPr>
            <a:endParaRPr lang="en-GB" sz="1200" dirty="0">
              <a:solidFill>
                <a:schemeClr val="tx1"/>
              </a:solidFill>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Payload vs. Launch Site</a:t>
            </a: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681628"/>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n-lt"/>
                <a:ea typeface="+mj-ea"/>
                <a:cs typeface="+mj-cs"/>
              </a:rPr>
              <a:t>Success Rate vs. Orbit Type</a:t>
            </a:r>
            <a:endParaRPr lang="en-US" sz="3600" kern="1200" dirty="0">
              <a:solidFill>
                <a:schemeClr val="tx1"/>
              </a:solidFill>
              <a:latin typeface="+mn-lt"/>
              <a:ea typeface="+mj-ea"/>
              <a:cs typeface="+mj-cs"/>
            </a:endParaRP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13903" y="1773021"/>
            <a:ext cx="6580559" cy="3439266"/>
          </a:xfrm>
          <a:prstGeom prst="rect">
            <a:avLst/>
          </a:prstGeom>
        </p:spPr>
      </p:pic>
      <p:sp>
        <p:nvSpPr>
          <p:cNvPr id="15" name="Text Placeholder 4">
            <a:extLst>
              <a:ext uri="{FF2B5EF4-FFF2-40B4-BE49-F238E27FC236}">
                <a16:creationId xmlns:a16="http://schemas.microsoft.com/office/drawing/2014/main" id="{3D6FBD99-DF93-AE18-4454-BB3A953D1758}"/>
              </a:ext>
            </a:extLst>
          </p:cNvPr>
          <p:cNvSpPr txBox="1">
            <a:spLocks/>
          </p:cNvSpPr>
          <p:nvPr/>
        </p:nvSpPr>
        <p:spPr>
          <a:xfrm>
            <a:off x="7693709" y="2187654"/>
            <a:ext cx="4084388" cy="240227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solidFill>
                  <a:schemeClr val="tx1"/>
                </a:solidFill>
                <a:latin typeface="Abadi" panose="020B0604020104020204" pitchFamily="34" charset="0"/>
              </a:rPr>
              <a:t>From the plot, we can see that ES-L1, GEO, HEO, SSO, VLEO had the most success rate.</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019184" y="17929"/>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782054" y="1589014"/>
            <a:ext cx="6816777" cy="4607859"/>
          </a:xfrm>
        </p:spPr>
        <p:txBody>
          <a:bodyPr>
            <a:normAutofit lnSpcReduction="10000"/>
          </a:bodyPr>
          <a:lstStyle/>
          <a:p>
            <a:pPr>
              <a:buFont typeface="Arial" panose="020B0604020202020204" pitchFamily="34" charset="0"/>
              <a:buChar char="•"/>
            </a:pPr>
            <a:r>
              <a:rPr lang="en-US" dirty="0">
                <a:solidFill>
                  <a:schemeClr val="tx1"/>
                </a:solidFill>
              </a:rPr>
              <a:t>Executive Summary</a:t>
            </a:r>
          </a:p>
          <a:p>
            <a:pPr>
              <a:buFont typeface="Arial" panose="020B0604020202020204" pitchFamily="34" charset="0"/>
              <a:buChar char="•"/>
            </a:pPr>
            <a:r>
              <a:rPr lang="en-US" dirty="0">
                <a:solidFill>
                  <a:schemeClr val="tx1"/>
                </a:solidFill>
              </a:rPr>
              <a:t>Introduction</a:t>
            </a:r>
          </a:p>
          <a:p>
            <a:pPr>
              <a:buFont typeface="Arial" panose="020B0604020202020204" pitchFamily="34" charset="0"/>
              <a:buChar char="•"/>
            </a:pPr>
            <a:r>
              <a:rPr lang="en-US" dirty="0">
                <a:solidFill>
                  <a:schemeClr val="tx1"/>
                </a:solidFill>
              </a:rPr>
              <a:t>Methodology</a:t>
            </a:r>
          </a:p>
          <a:p>
            <a:pPr>
              <a:buFont typeface="Arial" panose="020B0604020202020204" pitchFamily="34" charset="0"/>
              <a:buChar char="•"/>
            </a:pPr>
            <a:r>
              <a:rPr lang="en-US" dirty="0">
                <a:solidFill>
                  <a:schemeClr val="tx1"/>
                </a:solidFill>
              </a:rPr>
              <a:t>Results</a:t>
            </a:r>
          </a:p>
          <a:p>
            <a:pPr lvl="1">
              <a:buFont typeface="Arial" panose="020B0604020202020204" pitchFamily="34" charset="0"/>
              <a:buChar char="•"/>
            </a:pPr>
            <a:r>
              <a:rPr lang="en-US" sz="2000" dirty="0">
                <a:solidFill>
                  <a:schemeClr val="tx1"/>
                </a:solidFill>
              </a:rPr>
              <a:t>Visualization – Charts</a:t>
            </a:r>
          </a:p>
          <a:p>
            <a:pPr lvl="1">
              <a:buFont typeface="Arial" panose="020B0604020202020204" pitchFamily="34" charset="0"/>
              <a:buChar char="•"/>
            </a:pPr>
            <a:r>
              <a:rPr lang="en-US" sz="2000" dirty="0">
                <a:solidFill>
                  <a:schemeClr val="tx1"/>
                </a:solidFill>
              </a:rPr>
              <a:t>Dashboard</a:t>
            </a:r>
          </a:p>
          <a:p>
            <a:pPr>
              <a:buFont typeface="Arial" panose="020B0604020202020204" pitchFamily="34" charset="0"/>
              <a:buChar char="•"/>
            </a:pPr>
            <a:r>
              <a:rPr lang="en-US" dirty="0">
                <a:solidFill>
                  <a:schemeClr val="tx1"/>
                </a:solidFill>
              </a:rPr>
              <a:t>Discussion</a:t>
            </a:r>
          </a:p>
          <a:p>
            <a:pPr lvl="1">
              <a:buFont typeface="Arial" panose="020B0604020202020204" pitchFamily="34" charset="0"/>
              <a:buChar char="•"/>
            </a:pPr>
            <a:r>
              <a:rPr lang="en-US" sz="2000" dirty="0">
                <a:solidFill>
                  <a:schemeClr val="tx1"/>
                </a:solidFill>
              </a:rPr>
              <a:t>Findings &amp; Implications</a:t>
            </a:r>
          </a:p>
          <a:p>
            <a:pPr>
              <a:buFont typeface="Arial" panose="020B0604020202020204" pitchFamily="34" charset="0"/>
              <a:buChar char="•"/>
            </a:pPr>
            <a:r>
              <a:rPr lang="en-US" dirty="0">
                <a:solidFill>
                  <a:schemeClr val="tx1"/>
                </a:solidFill>
              </a:rPr>
              <a:t>Conclusion</a:t>
            </a:r>
          </a:p>
          <a:p>
            <a:pPr>
              <a:buFont typeface="Arial" panose="020B0604020202020204" pitchFamily="34" charset="0"/>
              <a:buChar char="•"/>
            </a:pPr>
            <a:r>
              <a:rPr lang="en-US" dirty="0">
                <a:solidFill>
                  <a:schemeClr val="tx1"/>
                </a:solidFill>
              </a:rPr>
              <a:t>Appendix</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pic>
        <p:nvPicPr>
          <p:cNvPr id="5" name="Picture 4">
            <a:extLst>
              <a:ext uri="{FF2B5EF4-FFF2-40B4-BE49-F238E27FC236}">
                <a16:creationId xmlns:a16="http://schemas.microsoft.com/office/drawing/2014/main" id="{EB0FB745-BFBC-FF2E-9268-64FB02B6940F}"/>
              </a:ext>
            </a:extLst>
          </p:cNvPr>
          <p:cNvPicPr>
            <a:picLocks noChangeAspect="1"/>
          </p:cNvPicPr>
          <p:nvPr/>
        </p:nvPicPr>
        <p:blipFill>
          <a:blip r:embed="rId19"/>
          <a:stretch>
            <a:fillRect/>
          </a:stretch>
        </p:blipFill>
        <p:spPr>
          <a:xfrm>
            <a:off x="4951848" y="1516082"/>
            <a:ext cx="6458098" cy="4303059"/>
          </a:xfrm>
          <a:prstGeom prst="rect">
            <a:avLst/>
          </a:prstGeom>
        </p:spPr>
      </p:pic>
    </p:spTree>
    <p:extLst>
      <p:ext uri="{BB962C8B-B14F-4D97-AF65-F5344CB8AC3E}">
        <p14:creationId xmlns:p14="http://schemas.microsoft.com/office/powerpoint/2010/main" val="133921068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tx1"/>
                </a:solidFill>
                <a:latin typeface="+mj-lt"/>
              </a:rPr>
              <a:t>Flight Number vs. Orbit Type</a:t>
            </a: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780056" y="3153533"/>
            <a:ext cx="10366409" cy="2640729"/>
          </a:xfrm>
          <a:prstGeom prst="rect">
            <a:avLst/>
          </a:prstGeom>
        </p:spPr>
      </p:pic>
      <p:sp>
        <p:nvSpPr>
          <p:cNvPr id="7" name="Text Placeholder 4">
            <a:extLst>
              <a:ext uri="{FF2B5EF4-FFF2-40B4-BE49-F238E27FC236}">
                <a16:creationId xmlns:a16="http://schemas.microsoft.com/office/drawing/2014/main" id="{302A180F-D742-4A79-FC8A-302B6E402F3F}"/>
              </a:ext>
            </a:extLst>
          </p:cNvPr>
          <p:cNvSpPr txBox="1">
            <a:spLocks/>
          </p:cNvSpPr>
          <p:nvPr/>
        </p:nvSpPr>
        <p:spPr>
          <a:xfrm>
            <a:off x="1080440" y="1374045"/>
            <a:ext cx="10376454" cy="117193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tx1"/>
                </a:solidFill>
                <a:latin typeface="+mj-lt"/>
              </a:rPr>
              <a:t>Payload vs. Orbit Type</a:t>
            </a: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355014" y="3428999"/>
            <a:ext cx="11481972" cy="2649071"/>
          </a:xfrm>
          <a:prstGeom prst="rect">
            <a:avLst/>
          </a:prstGeom>
        </p:spPr>
      </p:pic>
      <p:sp>
        <p:nvSpPr>
          <p:cNvPr id="7" name="Text Placeholder 4">
            <a:extLst>
              <a:ext uri="{FF2B5EF4-FFF2-40B4-BE49-F238E27FC236}">
                <a16:creationId xmlns:a16="http://schemas.microsoft.com/office/drawing/2014/main" id="{A1D94EB0-464B-D95A-44A3-61732D569ED3}"/>
              </a:ext>
            </a:extLst>
          </p:cNvPr>
          <p:cNvSpPr txBox="1">
            <a:spLocks/>
          </p:cNvSpPr>
          <p:nvPr/>
        </p:nvSpPr>
        <p:spPr>
          <a:xfrm>
            <a:off x="668932" y="1672383"/>
            <a:ext cx="10376454" cy="117193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Launch Success Yearly Trend</a:t>
            </a: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2501423" y="2593208"/>
            <a:ext cx="6303910" cy="3602565"/>
          </a:xfrm>
          <a:prstGeom prst="rect">
            <a:avLst/>
          </a:prstGeom>
        </p:spPr>
      </p:pic>
      <p:sp>
        <p:nvSpPr>
          <p:cNvPr id="19" name="Text Placeholder 4">
            <a:extLst>
              <a:ext uri="{FF2B5EF4-FFF2-40B4-BE49-F238E27FC236}">
                <a16:creationId xmlns:a16="http://schemas.microsoft.com/office/drawing/2014/main" id="{F34960BE-C064-7A27-8589-6C9E772736C1}"/>
              </a:ext>
            </a:extLst>
          </p:cNvPr>
          <p:cNvSpPr txBox="1">
            <a:spLocks/>
          </p:cNvSpPr>
          <p:nvPr/>
        </p:nvSpPr>
        <p:spPr>
          <a:xfrm>
            <a:off x="465151" y="1711677"/>
            <a:ext cx="10376454" cy="117193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1400"/>
              </a:spcBef>
            </a:pPr>
            <a:r>
              <a:rPr lang="en-US" sz="2000" dirty="0">
                <a:solidFill>
                  <a:schemeClr val="tx1"/>
                </a:solidFill>
                <a:latin typeface="Abadi" panose="020B0604020104020204" pitchFamily="34" charset="0"/>
              </a:rPr>
              <a:t>From the plot, we can observe that success rate since 2013 kept on increasing till 2020.</a:t>
            </a:r>
          </a:p>
        </p:txBody>
      </p:sp>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mn-cs"/>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2454079" y="2680639"/>
            <a:ext cx="6253212" cy="3534424"/>
          </a:xfrm>
          <a:prstGeom prst="rect">
            <a:avLst/>
          </a:prstGeom>
        </p:spPr>
      </p:pic>
      <p:sp>
        <p:nvSpPr>
          <p:cNvPr id="13" name="Text Placeholder 4">
            <a:extLst>
              <a:ext uri="{FF2B5EF4-FFF2-40B4-BE49-F238E27FC236}">
                <a16:creationId xmlns:a16="http://schemas.microsoft.com/office/drawing/2014/main" id="{F685F8FF-6CD4-B183-F864-E3C0DD3749D8}"/>
              </a:ext>
            </a:extLst>
          </p:cNvPr>
          <p:cNvSpPr txBox="1">
            <a:spLocks/>
          </p:cNvSpPr>
          <p:nvPr/>
        </p:nvSpPr>
        <p:spPr>
          <a:xfrm>
            <a:off x="392458" y="1782981"/>
            <a:ext cx="10376454" cy="117193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1400"/>
              </a:spcBef>
            </a:pPr>
            <a:r>
              <a:rPr lang="en-US" sz="2000" dirty="0">
                <a:solidFill>
                  <a:schemeClr val="tx1"/>
                </a:solidFill>
                <a:latin typeface="Abadi" panose="020B0604020104020204" pitchFamily="34" charset="0"/>
              </a:rPr>
              <a:t>We used the key word </a:t>
            </a:r>
            <a:r>
              <a:rPr lang="en-US" sz="2000" b="1" dirty="0">
                <a:solidFill>
                  <a:schemeClr val="accent1"/>
                </a:solidFill>
                <a:latin typeface="Abadi" panose="020B0604020104020204" pitchFamily="34" charset="0"/>
              </a:rPr>
              <a:t>DISTINCT</a:t>
            </a:r>
            <a:r>
              <a:rPr lang="en-US" sz="2000" dirty="0">
                <a:solidFill>
                  <a:schemeClr val="tx1"/>
                </a:solidFill>
                <a:latin typeface="Abadi" panose="020B0604020104020204" pitchFamily="34" charset="0"/>
              </a:rPr>
              <a:t> to show only unique launch sites from the SpaceX data.</a:t>
            </a:r>
          </a:p>
          <a:p>
            <a:pPr algn="ctr">
              <a:spcBef>
                <a:spcPts val="1400"/>
              </a:spcBef>
            </a:pPr>
            <a:r>
              <a:rPr lang="en-US" sz="2000" dirty="0">
                <a:solidFill>
                  <a:schemeClr val="tx1"/>
                </a:solidFill>
                <a:latin typeface="Abadi" panose="020B0604020104020204" pitchFamily="34" charset="0"/>
              </a:rPr>
              <a:t>.</a:t>
            </a:r>
          </a:p>
        </p:txBody>
      </p:sp>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mj-lt"/>
              </a:rPr>
              <a:t>Launch Site Names Begin with 'CCA</a:t>
            </a:r>
            <a:r>
              <a:rPr lang="en-US" dirty="0">
                <a:solidFill>
                  <a:srgbClr val="0B49CB"/>
                </a:solidFill>
                <a:latin typeface="Abadi"/>
              </a:rPr>
              <a:t>'</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
        <p:nvSpPr>
          <p:cNvPr id="7" name="Text Placeholder 4">
            <a:extLst>
              <a:ext uri="{FF2B5EF4-FFF2-40B4-BE49-F238E27FC236}">
                <a16:creationId xmlns:a16="http://schemas.microsoft.com/office/drawing/2014/main" id="{892B4990-35CD-93D4-9E76-79AAEAE5D797}"/>
              </a:ext>
            </a:extLst>
          </p:cNvPr>
          <p:cNvSpPr txBox="1">
            <a:spLocks/>
          </p:cNvSpPr>
          <p:nvPr/>
        </p:nvSpPr>
        <p:spPr>
          <a:xfrm>
            <a:off x="1199103" y="5514618"/>
            <a:ext cx="10376454" cy="117193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We used the query above to display 5 records where launch sites begin with `CCA`</a:t>
            </a:r>
          </a:p>
          <a:p>
            <a:pPr algn="ctr">
              <a:spcBef>
                <a:spcPts val="1400"/>
              </a:spcBef>
            </a:pPr>
            <a:r>
              <a:rPr lang="en-US" sz="2000" dirty="0">
                <a:solidFill>
                  <a:schemeClr val="tx1"/>
                </a:solidFill>
                <a:latin typeface="Abadi" panose="020B0604020104020204" pitchFamily="34" charset="0"/>
              </a:rPr>
              <a:t>.</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tx1"/>
                </a:solidFill>
                <a:latin typeface="+mj-lt"/>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
        <p:nvSpPr>
          <p:cNvPr id="7" name="Text Placeholder 4">
            <a:extLst>
              <a:ext uri="{FF2B5EF4-FFF2-40B4-BE49-F238E27FC236}">
                <a16:creationId xmlns:a16="http://schemas.microsoft.com/office/drawing/2014/main" id="{4A98131D-926C-612C-FD62-19CE5B8A467E}"/>
              </a:ext>
            </a:extLst>
          </p:cNvPr>
          <p:cNvSpPr txBox="1">
            <a:spLocks/>
          </p:cNvSpPr>
          <p:nvPr/>
        </p:nvSpPr>
        <p:spPr>
          <a:xfrm>
            <a:off x="907773" y="1671538"/>
            <a:ext cx="10376454" cy="117193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We calculated the total payload carried by boosters from NASA as 45596 using the query below</a:t>
            </a:r>
          </a:p>
          <a:p>
            <a:pPr algn="ctr">
              <a:spcBef>
                <a:spcPts val="1400"/>
              </a:spcBef>
            </a:pPr>
            <a:r>
              <a:rPr lang="en-US" sz="2000" dirty="0">
                <a:solidFill>
                  <a:schemeClr val="tx1"/>
                </a:solidFill>
                <a:latin typeface="Abadi" panose="020B0604020104020204" pitchFamily="34" charset="0"/>
              </a:rPr>
              <a:t>.</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8" name="Text Placeholder 4">
            <a:extLst>
              <a:ext uri="{FF2B5EF4-FFF2-40B4-BE49-F238E27FC236}">
                <a16:creationId xmlns:a16="http://schemas.microsoft.com/office/drawing/2014/main" id="{D9DAD7F2-2110-BABF-814E-761D8A66DA82}"/>
              </a:ext>
            </a:extLst>
          </p:cNvPr>
          <p:cNvSpPr txBox="1">
            <a:spLocks/>
          </p:cNvSpPr>
          <p:nvPr/>
        </p:nvSpPr>
        <p:spPr>
          <a:xfrm>
            <a:off x="648929" y="2423783"/>
            <a:ext cx="4102365" cy="241887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solidFill>
                  <a:schemeClr val="tx1"/>
                </a:solidFill>
                <a:latin typeface="Abadi" panose="020B0604020104020204" pitchFamily="34" charset="0"/>
              </a:rPr>
              <a:t>We calculated the average payload mass carried by booster version F9 v1.1 as 2928.4</a:t>
            </a:r>
          </a:p>
          <a:p>
            <a:pPr algn="ctr">
              <a:spcBef>
                <a:spcPts val="1400"/>
              </a:spcBef>
            </a:pPr>
            <a:r>
              <a:rPr lang="en-US" sz="2000" dirty="0">
                <a:solidFill>
                  <a:schemeClr val="tx1"/>
                </a:solidFill>
                <a:latin typeface="Abadi" panose="020B0604020104020204" pitchFamily="34" charset="0"/>
              </a:rPr>
              <a:t>.</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
        <p:nvSpPr>
          <p:cNvPr id="16" name="Text Placeholder 4">
            <a:extLst>
              <a:ext uri="{FF2B5EF4-FFF2-40B4-BE49-F238E27FC236}">
                <a16:creationId xmlns:a16="http://schemas.microsoft.com/office/drawing/2014/main" id="{DAF02FC7-4F4C-CB8B-7491-3B26DE2F63E5}"/>
              </a:ext>
            </a:extLst>
          </p:cNvPr>
          <p:cNvSpPr txBox="1">
            <a:spLocks/>
          </p:cNvSpPr>
          <p:nvPr/>
        </p:nvSpPr>
        <p:spPr>
          <a:xfrm>
            <a:off x="829560" y="2716765"/>
            <a:ext cx="4102365" cy="241887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solidFill>
                  <a:schemeClr val="tx1"/>
                </a:solidFill>
                <a:latin typeface="Abadi" panose="020B0604020104020204" pitchFamily="34" charset="0"/>
              </a:rPr>
              <a:t>We observed that the dates of the first successful landing outcome on ground pad was 22</a:t>
            </a:r>
            <a:r>
              <a:rPr lang="en-US" sz="2000" baseline="30000" dirty="0">
                <a:solidFill>
                  <a:schemeClr val="tx1"/>
                </a:solidFill>
                <a:latin typeface="Abadi" panose="020B0604020104020204" pitchFamily="34" charset="0"/>
              </a:rPr>
              <a:t>nd</a:t>
            </a:r>
            <a:r>
              <a:rPr lang="en-US" sz="2000" dirty="0">
                <a:solidFill>
                  <a:schemeClr val="tx1"/>
                </a:solidFill>
                <a:latin typeface="Abadi" panose="020B0604020104020204" pitchFamily="34" charset="0"/>
              </a:rPr>
              <a:t> December 2015</a:t>
            </a:r>
          </a:p>
          <a:p>
            <a:pPr algn="ctr">
              <a:spcBef>
                <a:spcPts val="1400"/>
              </a:spcBef>
            </a:pPr>
            <a:r>
              <a:rPr lang="en-US" sz="2000" dirty="0">
                <a:solidFill>
                  <a:schemeClr val="tx1"/>
                </a:solidFill>
                <a:latin typeface="Abadi" panose="020B0604020104020204" pitchFamily="34" charset="0"/>
              </a:rPr>
              <a:t>.</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14" name="Text Placeholder 4">
            <a:extLst>
              <a:ext uri="{FF2B5EF4-FFF2-40B4-BE49-F238E27FC236}">
                <a16:creationId xmlns:a16="http://schemas.microsoft.com/office/drawing/2014/main" id="{684588EC-AC83-14AA-E196-58E503781661}"/>
              </a:ext>
            </a:extLst>
          </p:cNvPr>
          <p:cNvSpPr txBox="1">
            <a:spLocks/>
          </p:cNvSpPr>
          <p:nvPr/>
        </p:nvSpPr>
        <p:spPr>
          <a:xfrm>
            <a:off x="7446168" y="1945801"/>
            <a:ext cx="4102365" cy="241887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solidFill>
                  <a:schemeClr val="tx1"/>
                </a:solidFill>
                <a:latin typeface="Abadi" panose="020B0604020104020204" pitchFamily="34" charset="0"/>
              </a:rPr>
              <a:t>We used the </a:t>
            </a:r>
            <a:r>
              <a:rPr lang="en-US" sz="2000" b="1" dirty="0">
                <a:solidFill>
                  <a:schemeClr val="accent1"/>
                </a:solidFill>
                <a:latin typeface="Abadi" panose="020B0604020104020204" pitchFamily="34" charset="0"/>
              </a:rPr>
              <a:t>WHERE</a:t>
            </a:r>
            <a:r>
              <a:rPr lang="en-US" sz="2000" dirty="0">
                <a:solidFill>
                  <a:schemeClr val="tx1"/>
                </a:solidFill>
                <a:latin typeface="Abadi" panose="020B0604020104020204" pitchFamily="34" charset="0"/>
              </a:rPr>
              <a:t> clause to filter for boosters which have successfully landed on drone ship and applied the </a:t>
            </a:r>
            <a:r>
              <a:rPr lang="en-US" sz="2000" b="1" dirty="0">
                <a:solidFill>
                  <a:schemeClr val="accent1"/>
                </a:solidFill>
                <a:latin typeface="Abadi" panose="020B0604020104020204" pitchFamily="34" charset="0"/>
              </a:rPr>
              <a:t>AND</a:t>
            </a:r>
            <a:r>
              <a:rPr lang="en-US" sz="2000" dirty="0">
                <a:solidFill>
                  <a:schemeClr val="tx1"/>
                </a:solidFill>
                <a:latin typeface="Abadi" panose="020B0604020104020204" pitchFamily="34" charset="0"/>
              </a:rPr>
              <a:t> condition to determine successful landing with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Total Number of Successful and Failure Mission Outcomes</a:t>
            </a: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
        <p:nvSpPr>
          <p:cNvPr id="14" name="TextBox 13">
            <a:extLst>
              <a:ext uri="{FF2B5EF4-FFF2-40B4-BE49-F238E27FC236}">
                <a16:creationId xmlns:a16="http://schemas.microsoft.com/office/drawing/2014/main" id="{D24A400E-EE93-E7DA-95F5-A145B1250A3F}"/>
              </a:ext>
            </a:extLst>
          </p:cNvPr>
          <p:cNvSpPr txBox="1"/>
          <p:nvPr/>
        </p:nvSpPr>
        <p:spPr>
          <a:xfrm>
            <a:off x="6439645" y="1662717"/>
            <a:ext cx="4945531" cy="646331"/>
          </a:xfrm>
          <a:prstGeom prst="rect">
            <a:avLst/>
          </a:prstGeom>
          <a:noFill/>
        </p:spPr>
        <p:txBody>
          <a:bodyPr wrap="square">
            <a:spAutoFit/>
          </a:bodyPr>
          <a:lstStyle/>
          <a:p>
            <a:pPr>
              <a:spcBef>
                <a:spcPts val="1400"/>
              </a:spcBef>
            </a:pPr>
            <a:r>
              <a:rPr lang="en-US" sz="1800" dirty="0">
                <a:latin typeface="Abadi" panose="020B0604020104020204" pitchFamily="34" charset="0"/>
              </a:rPr>
              <a:t>We used wildcard like ‘%’ to filter for </a:t>
            </a:r>
            <a:r>
              <a:rPr lang="en-US" sz="1800" b="1" dirty="0">
                <a:solidFill>
                  <a:schemeClr val="accent1"/>
                </a:solidFill>
                <a:latin typeface="Abadi" panose="020B0604020104020204" pitchFamily="34" charset="0"/>
              </a:rPr>
              <a:t>WHERE</a:t>
            </a:r>
            <a:r>
              <a:rPr lang="en-US" sz="1800" dirty="0">
                <a:latin typeface="Abadi" panose="020B0604020104020204" pitchFamily="34" charset="0"/>
              </a:rPr>
              <a:t> </a:t>
            </a:r>
            <a:r>
              <a:rPr lang="en-US" sz="1800" dirty="0" err="1">
                <a:latin typeface="Abadi" panose="020B0604020104020204" pitchFamily="34" charset="0"/>
              </a:rPr>
              <a:t>MissionOutcome</a:t>
            </a:r>
            <a:r>
              <a:rPr lang="en-US" sz="1800" dirty="0">
                <a:latin typeface="Abadi" panose="020B0604020104020204" pitchFamily="34" charset="0"/>
              </a:rPr>
              <a:t> was a success or a failure. </a:t>
            </a:r>
          </a:p>
        </p:txBody>
      </p:sp>
    </p:spTree>
    <p:extLst>
      <p:ext uri="{BB962C8B-B14F-4D97-AF65-F5344CB8AC3E}">
        <p14:creationId xmlns:p14="http://schemas.microsoft.com/office/powerpoint/2010/main" val="3898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813445" y="35094"/>
            <a:ext cx="8565109" cy="1325563"/>
          </a:xfrm>
        </p:spPr>
        <p:txBody>
          <a:bodyPr anchor="ctr">
            <a:normAutofit/>
          </a:bodyPr>
          <a:lstStyle/>
          <a:p>
            <a:r>
              <a:rPr lang="en-US" dirty="0"/>
              <a:t>EXECUTIVE</a:t>
            </a:r>
            <a:r>
              <a:rPr lang="en-US" b="1" dirty="0"/>
              <a:t> </a:t>
            </a:r>
            <a:r>
              <a:rPr lang="en-US" dirty="0"/>
              <a:t>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377921" y="1469164"/>
            <a:ext cx="7673843" cy="5083871"/>
          </a:xfrm>
        </p:spPr>
        <p:txBody>
          <a:bodyPr>
            <a:normAutofit fontScale="85000" lnSpcReduction="20000"/>
          </a:bodyPr>
          <a:lstStyle/>
          <a:p>
            <a:pPr marL="0" indent="0">
              <a:buNone/>
            </a:pPr>
            <a:r>
              <a:rPr lang="en-US" sz="2200" b="1" dirty="0">
                <a:solidFill>
                  <a:srgbClr val="00B0F0"/>
                </a:solidFill>
              </a:rPr>
              <a:t>Summary of Methodologies</a:t>
            </a:r>
            <a:r>
              <a:rPr lang="en-US" sz="2400" b="1" dirty="0">
                <a:solidFill>
                  <a:srgbClr val="00B0F0"/>
                </a:solidFill>
              </a:rPr>
              <a:t>:</a:t>
            </a:r>
          </a:p>
          <a:p>
            <a:pPr marL="0" indent="0">
              <a:buNone/>
            </a:pPr>
            <a:r>
              <a:rPr lang="en-US" sz="1900" cap="none" dirty="0"/>
              <a:t>This project follows these steps: </a:t>
            </a:r>
          </a:p>
          <a:p>
            <a:pPr>
              <a:buFont typeface="Arial" panose="020B0604020202020204" pitchFamily="34" charset="0"/>
              <a:buChar char="•"/>
            </a:pPr>
            <a:r>
              <a:rPr lang="en-US" sz="1900" cap="none" dirty="0"/>
              <a:t>Data collection</a:t>
            </a:r>
          </a:p>
          <a:p>
            <a:pPr>
              <a:buFont typeface="Arial" panose="020B0604020202020204" pitchFamily="34" charset="0"/>
              <a:buChar char="•"/>
            </a:pPr>
            <a:r>
              <a:rPr lang="en-US" sz="1900" cap="none" dirty="0"/>
              <a:t>Data wrangling </a:t>
            </a:r>
          </a:p>
          <a:p>
            <a:pPr>
              <a:buFont typeface="Arial" panose="020B0604020202020204" pitchFamily="34" charset="0"/>
              <a:buChar char="•"/>
            </a:pPr>
            <a:r>
              <a:rPr lang="en-US" sz="1900" cap="none" dirty="0"/>
              <a:t>Exploratory data analysis</a:t>
            </a:r>
          </a:p>
          <a:p>
            <a:pPr>
              <a:buFont typeface="Arial" panose="020B0604020202020204" pitchFamily="34" charset="0"/>
              <a:buChar char="•"/>
            </a:pPr>
            <a:r>
              <a:rPr lang="en-US" sz="1900" cap="none" dirty="0"/>
              <a:t>Data visualization</a:t>
            </a:r>
          </a:p>
          <a:p>
            <a:pPr>
              <a:buFont typeface="Arial" panose="020B0604020202020204" pitchFamily="34" charset="0"/>
              <a:buChar char="•"/>
            </a:pPr>
            <a:r>
              <a:rPr lang="en-US" sz="1900" cap="none" dirty="0"/>
              <a:t>Machine learning prediction</a:t>
            </a:r>
            <a:endParaRPr lang="en-US" sz="1900" dirty="0"/>
          </a:p>
          <a:p>
            <a:pPr marL="0" indent="0">
              <a:buNone/>
            </a:pPr>
            <a:r>
              <a:rPr lang="en-US" sz="2200" b="1" dirty="0">
                <a:solidFill>
                  <a:srgbClr val="00B0F0"/>
                </a:solidFill>
              </a:rPr>
              <a:t>Summary of Results</a:t>
            </a:r>
            <a:r>
              <a:rPr lang="en-US" sz="2400" b="1" dirty="0">
                <a:solidFill>
                  <a:srgbClr val="00B0F0"/>
                </a:solidFill>
              </a:rPr>
              <a:t>:</a:t>
            </a:r>
          </a:p>
          <a:p>
            <a:pPr marL="0" indent="0">
              <a:buNone/>
            </a:pPr>
            <a:r>
              <a:rPr lang="en-US" sz="1900" cap="none" dirty="0"/>
              <a:t>This project produced the following outputs and visualizations:</a:t>
            </a:r>
          </a:p>
          <a:p>
            <a:pPr>
              <a:buFont typeface="Arial" panose="020B0604020202020204" pitchFamily="34" charset="0"/>
              <a:buChar char="•"/>
            </a:pPr>
            <a:r>
              <a:rPr lang="en-US" sz="1900" cap="none" dirty="0"/>
              <a:t>Exploratory data analysis (EDA) results </a:t>
            </a:r>
          </a:p>
          <a:p>
            <a:pPr>
              <a:buFont typeface="Arial" panose="020B0604020202020204" pitchFamily="34" charset="0"/>
              <a:buChar char="•"/>
            </a:pPr>
            <a:r>
              <a:rPr lang="en-US" sz="1900" cap="none" dirty="0"/>
              <a:t>Geospatial analytics</a:t>
            </a:r>
          </a:p>
          <a:p>
            <a:pPr>
              <a:buFont typeface="Arial" panose="020B0604020202020204" pitchFamily="34" charset="0"/>
              <a:buChar char="•"/>
            </a:pPr>
            <a:r>
              <a:rPr lang="en-US" sz="1900" cap="none" dirty="0"/>
              <a:t>Interactive dashboard</a:t>
            </a:r>
          </a:p>
          <a:p>
            <a:pPr>
              <a:buFont typeface="Arial" panose="020B0604020202020204" pitchFamily="34" charset="0"/>
              <a:buChar char="•"/>
            </a:pPr>
            <a:r>
              <a:rPr lang="en-US" sz="1900" cap="none" dirty="0"/>
              <a:t>Predictive analysis of classification models</a:t>
            </a:r>
          </a:p>
          <a:p>
            <a:endParaRPr lang="en-US" sz="2200" dirty="0"/>
          </a:p>
        </p:txBody>
      </p:sp>
      <p:pic>
        <p:nvPicPr>
          <p:cNvPr id="8" name="Picture 7">
            <a:extLst>
              <a:ext uri="{FF2B5EF4-FFF2-40B4-BE49-F238E27FC236}">
                <a16:creationId xmlns:a16="http://schemas.microsoft.com/office/drawing/2014/main" id="{1638E9DD-5585-10C9-A8D2-879E1356BFFE}"/>
              </a:ext>
            </a:extLst>
          </p:cNvPr>
          <p:cNvPicPr>
            <a:picLocks noChangeAspect="1"/>
          </p:cNvPicPr>
          <p:nvPr/>
        </p:nvPicPr>
        <p:blipFill>
          <a:blip r:embed="rId3"/>
          <a:stretch>
            <a:fillRect/>
          </a:stretch>
        </p:blipFill>
        <p:spPr>
          <a:xfrm>
            <a:off x="609600" y="1469164"/>
            <a:ext cx="3368922" cy="4931636"/>
          </a:xfrm>
          <a:prstGeom prst="rect">
            <a:avLst/>
          </a:prstGeom>
        </p:spPr>
      </p:pic>
    </p:spTree>
    <p:extLst>
      <p:ext uri="{BB962C8B-B14F-4D97-AF65-F5344CB8AC3E}">
        <p14:creationId xmlns:p14="http://schemas.microsoft.com/office/powerpoint/2010/main" val="308362336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8" name="TextBox 7">
            <a:extLst>
              <a:ext uri="{FF2B5EF4-FFF2-40B4-BE49-F238E27FC236}">
                <a16:creationId xmlns:a16="http://schemas.microsoft.com/office/drawing/2014/main" id="{616AE73B-C89F-4D81-8068-503414088403}"/>
              </a:ext>
            </a:extLst>
          </p:cNvPr>
          <p:cNvSpPr txBox="1"/>
          <p:nvPr/>
        </p:nvSpPr>
        <p:spPr>
          <a:xfrm>
            <a:off x="591402" y="2303057"/>
            <a:ext cx="4945531" cy="923330"/>
          </a:xfrm>
          <a:prstGeom prst="rect">
            <a:avLst/>
          </a:prstGeom>
          <a:noFill/>
        </p:spPr>
        <p:txBody>
          <a:bodyPr wrap="square">
            <a:spAutoFit/>
          </a:bodyPr>
          <a:lstStyle/>
          <a:p>
            <a:pPr>
              <a:spcBef>
                <a:spcPts val="1400"/>
              </a:spcBef>
            </a:pPr>
            <a:r>
              <a:rPr lang="en-US" sz="1800" dirty="0"/>
              <a:t>We determined the booster that have carried the maximum payload using a subquery in the </a:t>
            </a:r>
            <a:r>
              <a:rPr lang="en-US" sz="1800" b="1" dirty="0">
                <a:solidFill>
                  <a:schemeClr val="accent1"/>
                </a:solidFill>
              </a:rPr>
              <a:t>WHERE</a:t>
            </a:r>
            <a:r>
              <a:rPr lang="en-US" sz="1800" dirty="0"/>
              <a:t> clause and the </a:t>
            </a:r>
            <a:r>
              <a:rPr lang="en-US" sz="1800" b="1" dirty="0">
                <a:solidFill>
                  <a:schemeClr val="accent1"/>
                </a:solidFill>
              </a:rPr>
              <a:t>MAX() </a:t>
            </a:r>
            <a:r>
              <a:rPr lang="en-US" sz="1800" dirty="0"/>
              <a:t>function.</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tx1"/>
                </a:solidFill>
                <a:latin typeface="+mj-lt"/>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2202599" y="3484562"/>
            <a:ext cx="7239000" cy="2581275"/>
          </a:xfrm>
          <a:prstGeom prst="rect">
            <a:avLst/>
          </a:prstGeom>
        </p:spPr>
      </p:pic>
      <p:sp>
        <p:nvSpPr>
          <p:cNvPr id="7" name="TextBox 6">
            <a:extLst>
              <a:ext uri="{FF2B5EF4-FFF2-40B4-BE49-F238E27FC236}">
                <a16:creationId xmlns:a16="http://schemas.microsoft.com/office/drawing/2014/main" id="{2176B43F-0E2F-BA6C-F98F-154EE02E4C01}"/>
              </a:ext>
            </a:extLst>
          </p:cNvPr>
          <p:cNvSpPr txBox="1"/>
          <p:nvPr/>
        </p:nvSpPr>
        <p:spPr>
          <a:xfrm>
            <a:off x="770011" y="1547466"/>
            <a:ext cx="10328295"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We used a combinations of the </a:t>
            </a:r>
            <a:r>
              <a:rPr lang="en-US" sz="1800" b="1" dirty="0">
                <a:solidFill>
                  <a:schemeClr val="accent1"/>
                </a:solidFill>
                <a:latin typeface="Abadi"/>
              </a:rPr>
              <a:t>WHERE</a:t>
            </a:r>
            <a:r>
              <a:rPr lang="en-US" sz="1800" dirty="0">
                <a:solidFill>
                  <a:schemeClr val="accent3">
                    <a:lumMod val="25000"/>
                  </a:schemeClr>
                </a:solidFill>
                <a:latin typeface="Abadi"/>
              </a:rPr>
              <a:t> clause, </a:t>
            </a:r>
            <a:r>
              <a:rPr lang="en-US" sz="1800" b="1" dirty="0">
                <a:solidFill>
                  <a:schemeClr val="accent1"/>
                </a:solidFill>
                <a:latin typeface="Abadi"/>
              </a:rPr>
              <a:t>LIKE</a:t>
            </a:r>
            <a:r>
              <a:rPr lang="en-US" sz="1800" dirty="0">
                <a:solidFill>
                  <a:schemeClr val="accent3">
                    <a:lumMod val="25000"/>
                  </a:schemeClr>
                </a:solidFill>
                <a:latin typeface="Abadi"/>
              </a:rPr>
              <a:t>, </a:t>
            </a:r>
            <a:r>
              <a:rPr lang="en-US" sz="1800" b="1" dirty="0">
                <a:solidFill>
                  <a:schemeClr val="accent1"/>
                </a:solidFill>
                <a:latin typeface="Abadi"/>
              </a:rPr>
              <a:t>AND</a:t>
            </a:r>
            <a:r>
              <a:rPr lang="en-US" sz="1800" dirty="0">
                <a:solidFill>
                  <a:schemeClr val="accent3">
                    <a:lumMod val="25000"/>
                  </a:schemeClr>
                </a:solidFill>
                <a:latin typeface="Abadi"/>
              </a:rPr>
              <a:t>, and </a:t>
            </a:r>
            <a:r>
              <a:rPr lang="en-US" sz="1800" b="1" dirty="0">
                <a:solidFill>
                  <a:schemeClr val="accent1"/>
                </a:solidFill>
                <a:latin typeface="Abadi"/>
              </a:rPr>
              <a:t>BETWEEN</a:t>
            </a:r>
            <a:r>
              <a:rPr lang="en-US" sz="1800" dirty="0">
                <a:solidFill>
                  <a:schemeClr val="accent3">
                    <a:lumMod val="25000"/>
                  </a:schemeClr>
                </a:solidFill>
                <a:latin typeface="Abadi"/>
              </a:rPr>
              <a:t> conditions to filter for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chemeClr val="tx1"/>
                </a:solidFill>
                <a:latin typeface="+mj-lt"/>
              </a:rPr>
              <a:t>Rank Landing Outcomes Between </a:t>
            </a:r>
          </a:p>
          <a:p>
            <a:pPr algn="ctr">
              <a:spcAft>
                <a:spcPts val="600"/>
              </a:spcAft>
            </a:pPr>
            <a:r>
              <a:rPr lang="en-US" sz="3600" dirty="0">
                <a:solidFill>
                  <a:schemeClr val="tx1"/>
                </a:solidFill>
                <a:latin typeface="+mj-lt"/>
              </a:rPr>
              <a:t>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5423957" y="1759022"/>
            <a:ext cx="6124575" cy="4295775"/>
          </a:xfrm>
          <a:prstGeom prst="rect">
            <a:avLst/>
          </a:prstGeom>
        </p:spPr>
      </p:pic>
      <p:sp>
        <p:nvSpPr>
          <p:cNvPr id="14" name="TextBox 13">
            <a:extLst>
              <a:ext uri="{FF2B5EF4-FFF2-40B4-BE49-F238E27FC236}">
                <a16:creationId xmlns:a16="http://schemas.microsoft.com/office/drawing/2014/main" id="{189D78A9-0276-4EB7-D7DF-191CDF42028C}"/>
              </a:ext>
            </a:extLst>
          </p:cNvPr>
          <p:cNvSpPr txBox="1"/>
          <p:nvPr/>
        </p:nvSpPr>
        <p:spPr>
          <a:xfrm>
            <a:off x="1110669" y="1764559"/>
            <a:ext cx="3819919" cy="3775393"/>
          </a:xfrm>
          <a:prstGeom prst="rect">
            <a:avLst/>
          </a:prstGeom>
          <a:noFill/>
        </p:spPr>
        <p:txBody>
          <a:bodyPr wrap="square">
            <a:spAutoFit/>
          </a:bodyPr>
          <a:lstStyle/>
          <a:p>
            <a:pPr>
              <a:spcBef>
                <a:spcPts val="1400"/>
              </a:spcBef>
            </a:pPr>
            <a:r>
              <a:rPr lang="en-US" sz="1800" dirty="0">
                <a:latin typeface="Abadi" panose="020B0604020104020204" pitchFamily="34" charset="0"/>
              </a:rPr>
              <a:t>We selected Landing outcomes and the </a:t>
            </a:r>
            <a:r>
              <a:rPr lang="en-US" sz="1800" b="1" dirty="0">
                <a:solidFill>
                  <a:schemeClr val="accent1"/>
                </a:solidFill>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solidFill>
                  <a:schemeClr val="accent1"/>
                </a:solidFill>
                <a:latin typeface="Abadi" panose="020B0604020104020204" pitchFamily="34" charset="0"/>
              </a:rPr>
              <a:t>WHERE</a:t>
            </a:r>
            <a:r>
              <a:rPr lang="en-US" sz="1800" dirty="0">
                <a:latin typeface="Abadi" panose="020B0604020104020204" pitchFamily="34" charset="0"/>
              </a:rPr>
              <a:t> clause to filter for landing outcomes </a:t>
            </a:r>
            <a:r>
              <a:rPr lang="en-US" sz="1800" b="1" dirty="0">
                <a:solidFill>
                  <a:schemeClr val="accent1"/>
                </a:solidFill>
                <a:latin typeface="Abadi" panose="020B0604020104020204" pitchFamily="34" charset="0"/>
              </a:rPr>
              <a:t>BETWEEN</a:t>
            </a:r>
            <a:r>
              <a:rPr lang="en-US" sz="1800" dirty="0">
                <a:latin typeface="Abadi" panose="020B0604020104020204" pitchFamily="34" charset="0"/>
              </a:rPr>
              <a:t> 2010-06-04 to 2010-03-20.</a:t>
            </a:r>
          </a:p>
          <a:p>
            <a:pPr>
              <a:spcBef>
                <a:spcPts val="1400"/>
              </a:spcBef>
            </a:pPr>
            <a:endParaRPr lang="en-US" sz="1800" dirty="0">
              <a:latin typeface="Abadi" panose="020B0604020104020204" pitchFamily="34" charset="0"/>
            </a:endParaRPr>
          </a:p>
          <a:p>
            <a:pPr>
              <a:spcBef>
                <a:spcPts val="1400"/>
              </a:spcBef>
            </a:pPr>
            <a:r>
              <a:rPr lang="en-US" sz="1800" dirty="0">
                <a:latin typeface="Abadi" panose="020B0604020104020204" pitchFamily="34" charset="0"/>
              </a:rPr>
              <a:t>We applied the </a:t>
            </a:r>
            <a:r>
              <a:rPr lang="en-US" sz="1800" b="1" dirty="0">
                <a:solidFill>
                  <a:schemeClr val="accent1"/>
                </a:solidFill>
                <a:latin typeface="Abadi" panose="020B0604020104020204" pitchFamily="34" charset="0"/>
              </a:rPr>
              <a:t>GROUP</a:t>
            </a:r>
            <a:r>
              <a:rPr lang="en-US" sz="1800" b="1" dirty="0">
                <a:latin typeface="Abadi" panose="020B0604020104020204" pitchFamily="34" charset="0"/>
              </a:rPr>
              <a:t> </a:t>
            </a:r>
            <a:r>
              <a:rPr lang="en-US" sz="1800" b="1" dirty="0">
                <a:solidFill>
                  <a:schemeClr val="accent1"/>
                </a:solidFill>
                <a:latin typeface="Abadi" panose="020B0604020104020204" pitchFamily="34" charset="0"/>
              </a:rPr>
              <a:t>BY</a:t>
            </a:r>
            <a:r>
              <a:rPr lang="en-US" sz="1800" b="1" dirty="0">
                <a:latin typeface="Abadi" panose="020B0604020104020204" pitchFamily="34" charset="0"/>
              </a:rPr>
              <a:t> </a:t>
            </a:r>
            <a:r>
              <a:rPr lang="en-US" sz="1800" dirty="0">
                <a:latin typeface="Abadi" panose="020B0604020104020204" pitchFamily="34" charset="0"/>
              </a:rPr>
              <a:t>clause to group the landing outcomes and the </a:t>
            </a:r>
            <a:r>
              <a:rPr lang="en-US" sz="1800" b="1" dirty="0">
                <a:solidFill>
                  <a:schemeClr val="accent1"/>
                </a:solidFill>
                <a:latin typeface="Abadi" panose="020B0604020104020204" pitchFamily="34" charset="0"/>
              </a:rPr>
              <a:t>ORDER</a:t>
            </a:r>
            <a:r>
              <a:rPr lang="en-US" sz="1800" b="1" dirty="0">
                <a:latin typeface="Abadi" panose="020B0604020104020204" pitchFamily="34" charset="0"/>
              </a:rPr>
              <a:t> </a:t>
            </a:r>
            <a:r>
              <a:rPr lang="en-US" sz="1800" b="1" dirty="0">
                <a:solidFill>
                  <a:schemeClr val="accent1"/>
                </a:solidFill>
                <a:latin typeface="Abadi" panose="020B0604020104020204" pitchFamily="34" charset="0"/>
              </a:rPr>
              <a:t>BY</a:t>
            </a:r>
            <a:r>
              <a:rPr lang="en-US" sz="1800" b="1" dirty="0">
                <a:latin typeface="Abadi" panose="020B0604020104020204" pitchFamily="34" charset="0"/>
              </a:rPr>
              <a:t> </a:t>
            </a:r>
            <a:r>
              <a:rPr lang="en-US" sz="1800" dirty="0">
                <a:latin typeface="Abadi" panose="020B0604020104020204" pitchFamily="34" charset="0"/>
              </a:rPr>
              <a:t>clause to order the grouped landing outcome in descending order.</a:t>
            </a:r>
          </a:p>
        </p:txBody>
      </p:sp>
    </p:spTree>
    <p:extLst>
      <p:ext uri="{BB962C8B-B14F-4D97-AF65-F5344CB8AC3E}">
        <p14:creationId xmlns:p14="http://schemas.microsoft.com/office/powerpoint/2010/main" val="323623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8CA2AF-E514-5F0D-3F21-727EF4683927}"/>
              </a:ext>
            </a:extLst>
          </p:cNvPr>
          <p:cNvPicPr>
            <a:picLocks noChangeAspect="1"/>
          </p:cNvPicPr>
          <p:nvPr/>
        </p:nvPicPr>
        <p:blipFill rotWithShape="1">
          <a:blip r:embed="rId2"/>
          <a:srcRect l="14863"/>
          <a:stretch/>
        </p:blipFill>
        <p:spPr>
          <a:xfrm>
            <a:off x="677750" y="2962427"/>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F0A7E371-03A8-7348-8B79-D5BFB6C4C1C2}"/>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9CF11A20-392A-5434-5F40-F212A6A49B29}"/>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882F9E9D-C579-A521-0478-A625C8388E9C}"/>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A63E3AAE-26B6-7C24-192B-740B674C15F6}"/>
              </a:ext>
            </a:extLst>
          </p:cNvPr>
          <p:cNvSpPr txBox="1"/>
          <p:nvPr/>
        </p:nvSpPr>
        <p:spPr>
          <a:xfrm>
            <a:off x="677750" y="1250836"/>
            <a:ext cx="3819919" cy="923330"/>
          </a:xfrm>
          <a:prstGeom prst="rect">
            <a:avLst/>
          </a:prstGeom>
          <a:noFill/>
        </p:spPr>
        <p:txBody>
          <a:bodyPr wrap="square">
            <a:spAutoFit/>
          </a:bodyPr>
          <a:lstStyle/>
          <a:p>
            <a:r>
              <a:rPr lang="en-GB" dirty="0"/>
              <a:t>All SpaceX launch sites are on coasts of the United States of America, specifically Florida and California. </a:t>
            </a:r>
          </a:p>
        </p:txBody>
      </p:sp>
      <p:sp>
        <p:nvSpPr>
          <p:cNvPr id="16" name="Title 1">
            <a:extLst>
              <a:ext uri="{FF2B5EF4-FFF2-40B4-BE49-F238E27FC236}">
                <a16:creationId xmlns:a16="http://schemas.microsoft.com/office/drawing/2014/main" id="{BA3A8B83-ACFA-766A-AC3D-8EE27411EA14}"/>
              </a:ext>
            </a:extLst>
          </p:cNvPr>
          <p:cNvSpPr>
            <a:spLocks noGrp="1"/>
          </p:cNvSpPr>
          <p:nvPr>
            <p:ph type="title"/>
          </p:nvPr>
        </p:nvSpPr>
        <p:spPr>
          <a:xfrm>
            <a:off x="913775" y="22847"/>
            <a:ext cx="10364451" cy="1596177"/>
          </a:xfrm>
        </p:spPr>
        <p:txBody>
          <a:bodyPr/>
          <a:lstStyle/>
          <a:p>
            <a:r>
              <a:rPr lang="en-GB" dirty="0"/>
              <a:t>ALL LAUNCH SITES ON A MAP</a:t>
            </a:r>
            <a:endParaRPr lang="en-US" dirty="0"/>
          </a:p>
        </p:txBody>
      </p:sp>
    </p:spTree>
    <p:extLst>
      <p:ext uri="{BB962C8B-B14F-4D97-AF65-F5344CB8AC3E}">
        <p14:creationId xmlns:p14="http://schemas.microsoft.com/office/powerpoint/2010/main" val="137973336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19494EB-9AE4-F350-99EF-40932A0375A4}"/>
              </a:ext>
            </a:extLst>
          </p:cNvPr>
          <p:cNvSpPr>
            <a:spLocks noGrp="1"/>
          </p:cNvSpPr>
          <p:nvPr>
            <p:ph type="title"/>
          </p:nvPr>
        </p:nvSpPr>
        <p:spPr>
          <a:xfrm>
            <a:off x="913775" y="38930"/>
            <a:ext cx="10364451" cy="1596177"/>
          </a:xfrm>
        </p:spPr>
        <p:txBody>
          <a:bodyPr/>
          <a:lstStyle/>
          <a:p>
            <a:r>
              <a:rPr lang="en-GB" dirty="0"/>
              <a:t>SUCCESS/FAILED LAUNCHES FOR EACH SITE</a:t>
            </a:r>
            <a:endParaRPr lang="en-US" dirty="0"/>
          </a:p>
        </p:txBody>
      </p:sp>
      <p:sp>
        <p:nvSpPr>
          <p:cNvPr id="16" name="Text Placeholder 2">
            <a:extLst>
              <a:ext uri="{FF2B5EF4-FFF2-40B4-BE49-F238E27FC236}">
                <a16:creationId xmlns:a16="http://schemas.microsoft.com/office/drawing/2014/main" id="{37F1469F-F418-68D2-D7B2-ABCF23D352F7}"/>
              </a:ext>
            </a:extLst>
          </p:cNvPr>
          <p:cNvSpPr txBox="1">
            <a:spLocks/>
          </p:cNvSpPr>
          <p:nvPr/>
        </p:nvSpPr>
        <p:spPr>
          <a:xfrm>
            <a:off x="129584" y="1163378"/>
            <a:ext cx="5203825" cy="213900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800" dirty="0"/>
              <a:t>Launches have been grouped into clusters, and annotated with green icons for successful launches, and red icons for failed launches</a:t>
            </a:r>
            <a:r>
              <a:rPr lang="en-GB" dirty="0"/>
              <a:t>.</a:t>
            </a:r>
          </a:p>
        </p:txBody>
      </p:sp>
      <p:pic>
        <p:nvPicPr>
          <p:cNvPr id="17" name="Picture 16">
            <a:extLst>
              <a:ext uri="{FF2B5EF4-FFF2-40B4-BE49-F238E27FC236}">
                <a16:creationId xmlns:a16="http://schemas.microsoft.com/office/drawing/2014/main" id="{A88866F2-BDA6-98D9-E52B-CBAF1EFA025A}"/>
              </a:ext>
            </a:extLst>
          </p:cNvPr>
          <p:cNvPicPr>
            <a:picLocks noChangeAspect="1"/>
          </p:cNvPicPr>
          <p:nvPr/>
        </p:nvPicPr>
        <p:blipFill rotWithShape="1">
          <a:blip r:embed="rId2"/>
          <a:srcRect l="5048" r="9066" b="33706"/>
          <a:stretch/>
        </p:blipFill>
        <p:spPr>
          <a:xfrm>
            <a:off x="6548622" y="1268760"/>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D74DC916-4797-B707-5EB5-A53E66ABA156}"/>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Picture 18">
            <a:extLst>
              <a:ext uri="{FF2B5EF4-FFF2-40B4-BE49-F238E27FC236}">
                <a16:creationId xmlns:a16="http://schemas.microsoft.com/office/drawing/2014/main" id="{CDD2789E-5AB3-C5C2-725A-0A7172BF6A99}"/>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C5C6E563-9C83-2E54-F283-2FDB307FACA8}"/>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Picture 20">
            <a:extLst>
              <a:ext uri="{FF2B5EF4-FFF2-40B4-BE49-F238E27FC236}">
                <a16:creationId xmlns:a16="http://schemas.microsoft.com/office/drawing/2014/main" id="{54FB6970-F1F8-6BCC-CEB6-F8BC8731C803}"/>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2" name="TextBox 21">
            <a:extLst>
              <a:ext uri="{FF2B5EF4-FFF2-40B4-BE49-F238E27FC236}">
                <a16:creationId xmlns:a16="http://schemas.microsoft.com/office/drawing/2014/main" id="{7E7D4CB8-44A4-1D6E-9989-ACBD9DA43489}"/>
              </a:ext>
            </a:extLst>
          </p:cNvPr>
          <p:cNvSpPr txBox="1"/>
          <p:nvPr/>
        </p:nvSpPr>
        <p:spPr>
          <a:xfrm>
            <a:off x="6663711" y="3586805"/>
            <a:ext cx="4957124" cy="369332"/>
          </a:xfrm>
          <a:prstGeom prst="rect">
            <a:avLst/>
          </a:prstGeom>
          <a:noFill/>
        </p:spPr>
        <p:txBody>
          <a:bodyPr wrap="square" rtlCol="0">
            <a:spAutoFit/>
          </a:bodyPr>
          <a:lstStyle/>
          <a:p>
            <a:pPr algn="ctr"/>
            <a:r>
              <a:rPr lang="en-GB" dirty="0"/>
              <a:t>CCAFS SLC-40 and CCAFS LC-40</a:t>
            </a:r>
          </a:p>
        </p:txBody>
      </p:sp>
      <p:sp>
        <p:nvSpPr>
          <p:cNvPr id="23" name="TextBox 22">
            <a:extLst>
              <a:ext uri="{FF2B5EF4-FFF2-40B4-BE49-F238E27FC236}">
                <a16:creationId xmlns:a16="http://schemas.microsoft.com/office/drawing/2014/main" id="{614861C9-406E-87D1-F9CB-7E8412D9CB43}"/>
              </a:ext>
            </a:extLst>
          </p:cNvPr>
          <p:cNvSpPr txBox="1"/>
          <p:nvPr/>
        </p:nvSpPr>
        <p:spPr>
          <a:xfrm>
            <a:off x="3682611" y="4217798"/>
            <a:ext cx="1420287" cy="369332"/>
          </a:xfrm>
          <a:prstGeom prst="rect">
            <a:avLst/>
          </a:prstGeom>
          <a:noFill/>
        </p:spPr>
        <p:txBody>
          <a:bodyPr wrap="square" rtlCol="0">
            <a:spAutoFit/>
          </a:bodyPr>
          <a:lstStyle/>
          <a:p>
            <a:pPr algn="ctr"/>
            <a:r>
              <a:rPr lang="en-GB" dirty="0"/>
              <a:t>KSC LC-39A</a:t>
            </a:r>
          </a:p>
        </p:txBody>
      </p:sp>
      <p:sp>
        <p:nvSpPr>
          <p:cNvPr id="24" name="TextBox 23">
            <a:extLst>
              <a:ext uri="{FF2B5EF4-FFF2-40B4-BE49-F238E27FC236}">
                <a16:creationId xmlns:a16="http://schemas.microsoft.com/office/drawing/2014/main" id="{14FD7457-B81B-7BCC-9FFD-A43012C9ADFD}"/>
              </a:ext>
            </a:extLst>
          </p:cNvPr>
          <p:cNvSpPr txBox="1"/>
          <p:nvPr/>
        </p:nvSpPr>
        <p:spPr>
          <a:xfrm>
            <a:off x="529276" y="4012456"/>
            <a:ext cx="1732666" cy="369332"/>
          </a:xfrm>
          <a:prstGeom prst="rect">
            <a:avLst/>
          </a:prstGeom>
          <a:noFill/>
        </p:spPr>
        <p:txBody>
          <a:bodyPr wrap="square" rtlCol="0">
            <a:spAutoFit/>
          </a:bodyPr>
          <a:lstStyle/>
          <a:p>
            <a:pPr algn="ctr"/>
            <a:r>
              <a:rPr lang="en-GB" dirty="0"/>
              <a:t>VAFB SLC-4E</a:t>
            </a:r>
          </a:p>
        </p:txBody>
      </p:sp>
    </p:spTree>
    <p:extLst>
      <p:ext uri="{BB962C8B-B14F-4D97-AF65-F5344CB8AC3E}">
        <p14:creationId xmlns:p14="http://schemas.microsoft.com/office/powerpoint/2010/main" val="382555374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FDAB44C-CF79-C984-C316-67DA3EBFBB1B}"/>
              </a:ext>
            </a:extLst>
          </p:cNvPr>
          <p:cNvSpPr>
            <a:spLocks noGrp="1"/>
          </p:cNvSpPr>
          <p:nvPr>
            <p:ph type="title"/>
          </p:nvPr>
        </p:nvSpPr>
        <p:spPr>
          <a:xfrm>
            <a:off x="1003375" y="37362"/>
            <a:ext cx="10364451" cy="1596177"/>
          </a:xfrm>
        </p:spPr>
        <p:txBody>
          <a:bodyPr/>
          <a:lstStyle/>
          <a:p>
            <a:r>
              <a:rPr lang="en-GB" dirty="0"/>
              <a:t>PROXIMITY OF LAUNCH SITES TO OTHER POINTS OF INTEREST</a:t>
            </a:r>
            <a:endParaRPr lang="en-US" dirty="0"/>
          </a:p>
        </p:txBody>
      </p:sp>
      <p:sp>
        <p:nvSpPr>
          <p:cNvPr id="6" name="Text Placeholder 2">
            <a:extLst>
              <a:ext uri="{FF2B5EF4-FFF2-40B4-BE49-F238E27FC236}">
                <a16:creationId xmlns:a16="http://schemas.microsoft.com/office/drawing/2014/main" id="{E1807214-3DA1-77AC-3A89-D8FF68FCA4D7}"/>
              </a:ext>
            </a:extLst>
          </p:cNvPr>
          <p:cNvSpPr txBox="1">
            <a:spLocks/>
          </p:cNvSpPr>
          <p:nvPr/>
        </p:nvSpPr>
        <p:spPr>
          <a:xfrm>
            <a:off x="7968208" y="1494240"/>
            <a:ext cx="3826538" cy="2111402"/>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200" dirty="0"/>
              <a:t>Are launch sites in close proximity to railways? </a:t>
            </a:r>
          </a:p>
          <a:p>
            <a:pPr marL="342900" indent="-342900" algn="l">
              <a:buFont typeface="Arial" panose="020B0604020202020204" pitchFamily="34" charset="0"/>
              <a:buChar char="•"/>
            </a:pPr>
            <a:r>
              <a:rPr lang="en-GB" sz="1200" dirty="0">
                <a:solidFill>
                  <a:schemeClr val="accent2"/>
                </a:solidFill>
              </a:rPr>
              <a:t>YES.</a:t>
            </a:r>
            <a:r>
              <a:rPr lang="en-GB" sz="1200" dirty="0"/>
              <a:t> The coastline is only 0.87 km due East.</a:t>
            </a:r>
          </a:p>
          <a:p>
            <a:pPr algn="l"/>
            <a:r>
              <a:rPr lang="en-GB" sz="1200" dirty="0">
                <a:solidFill>
                  <a:schemeClr val="bg1"/>
                </a:solidFill>
              </a:rPr>
              <a:t>Are launch sites in close proximity to highways? </a:t>
            </a:r>
          </a:p>
          <a:p>
            <a:pPr marL="342900" indent="-342900" algn="l">
              <a:buFont typeface="Arial" panose="020B0604020202020204" pitchFamily="34" charset="0"/>
              <a:buChar char="•"/>
            </a:pPr>
            <a:r>
              <a:rPr lang="en-GB" sz="1200" dirty="0">
                <a:solidFill>
                  <a:schemeClr val="accent2"/>
                </a:solidFill>
              </a:rPr>
              <a:t>YES. </a:t>
            </a:r>
            <a:r>
              <a:rPr lang="en-GB" sz="1200" dirty="0"/>
              <a:t>The nearest highway is only 0.59km away. </a:t>
            </a:r>
          </a:p>
          <a:p>
            <a:pPr algn="l"/>
            <a:r>
              <a:rPr lang="en-GB" sz="1200" dirty="0">
                <a:solidFill>
                  <a:schemeClr val="bg1"/>
                </a:solidFill>
              </a:rPr>
              <a:t>Are launch sites in close proximity to railways?</a:t>
            </a:r>
          </a:p>
          <a:p>
            <a:pPr marL="342900" indent="-342900" algn="l">
              <a:buFont typeface="Arial" panose="020B0604020202020204" pitchFamily="34" charset="0"/>
              <a:buChar char="•"/>
            </a:pPr>
            <a:r>
              <a:rPr lang="en-GB" sz="1200" dirty="0">
                <a:solidFill>
                  <a:schemeClr val="accent2"/>
                </a:solidFill>
              </a:rPr>
              <a:t>YES. </a:t>
            </a:r>
            <a:r>
              <a:rPr lang="en-GB" sz="1200" dirty="0"/>
              <a:t>The nearest railway is only 1.29 km away.</a:t>
            </a:r>
          </a:p>
          <a:p>
            <a:pPr algn="l"/>
            <a:r>
              <a:rPr lang="en-GB" sz="1200" dirty="0">
                <a:solidFill>
                  <a:schemeClr val="bg1"/>
                </a:solidFill>
              </a:rPr>
              <a:t>Do launch sites keep certain distance away from cities? </a:t>
            </a:r>
          </a:p>
          <a:p>
            <a:pPr marL="342900" indent="-342900" algn="l">
              <a:buFont typeface="Arial" panose="020B0604020202020204" pitchFamily="34" charset="0"/>
              <a:buChar char="•"/>
            </a:pPr>
            <a:r>
              <a:rPr lang="en-GB" sz="1200" dirty="0">
                <a:solidFill>
                  <a:schemeClr val="accent2"/>
                </a:solidFill>
              </a:rPr>
              <a:t>YES. </a:t>
            </a:r>
            <a:r>
              <a:rPr lang="en-GB" sz="1200" dirty="0"/>
              <a:t>The nearest city is 51.74 km away.</a:t>
            </a:r>
          </a:p>
          <a:p>
            <a:endParaRPr lang="en-GB" dirty="0"/>
          </a:p>
        </p:txBody>
      </p:sp>
      <p:pic>
        <p:nvPicPr>
          <p:cNvPr id="7" name="Picture 6">
            <a:extLst>
              <a:ext uri="{FF2B5EF4-FFF2-40B4-BE49-F238E27FC236}">
                <a16:creationId xmlns:a16="http://schemas.microsoft.com/office/drawing/2014/main" id="{ED2E2D70-AEF8-82E6-400D-4A51B4E38239}"/>
              </a:ext>
            </a:extLst>
          </p:cNvPr>
          <p:cNvPicPr>
            <a:picLocks noChangeAspect="1"/>
          </p:cNvPicPr>
          <p:nvPr/>
        </p:nvPicPr>
        <p:blipFill>
          <a:blip r:embed="rId2"/>
          <a:stretch>
            <a:fillRect/>
          </a:stretch>
        </p:blipFill>
        <p:spPr>
          <a:xfrm>
            <a:off x="355388" y="3826889"/>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59CD1C6B-7EA4-DFC3-110C-57E7BFDBD904}"/>
              </a:ext>
            </a:extLst>
          </p:cNvPr>
          <p:cNvPicPr>
            <a:picLocks noChangeAspect="1"/>
          </p:cNvPicPr>
          <p:nvPr/>
        </p:nvPicPr>
        <p:blipFill>
          <a:blip r:embed="rId3"/>
          <a:stretch>
            <a:fillRect/>
          </a:stretch>
        </p:blipFill>
        <p:spPr>
          <a:xfrm>
            <a:off x="7968208" y="382688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0499F23B-406D-2D61-DED0-6DD237CCF313}"/>
              </a:ext>
            </a:extLst>
          </p:cNvPr>
          <p:cNvPicPr>
            <a:picLocks noChangeAspect="1"/>
          </p:cNvPicPr>
          <p:nvPr/>
        </p:nvPicPr>
        <p:blipFill>
          <a:blip r:embed="rId4"/>
          <a:stretch>
            <a:fillRect/>
          </a:stretch>
        </p:blipFill>
        <p:spPr>
          <a:xfrm>
            <a:off x="576455" y="163533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9">
            <a:extLst>
              <a:ext uri="{FF2B5EF4-FFF2-40B4-BE49-F238E27FC236}">
                <a16:creationId xmlns:a16="http://schemas.microsoft.com/office/drawing/2014/main" id="{0223380D-AF7A-81B9-B7DF-06285FDA0C38}"/>
              </a:ext>
            </a:extLst>
          </p:cNvPr>
          <p:cNvSpPr txBox="1"/>
          <p:nvPr/>
        </p:nvSpPr>
        <p:spPr>
          <a:xfrm>
            <a:off x="3853467" y="1677288"/>
            <a:ext cx="2712059" cy="1077218"/>
          </a:xfrm>
          <a:prstGeom prst="rect">
            <a:avLst/>
          </a:prstGeom>
          <a:noFill/>
        </p:spPr>
        <p:txBody>
          <a:bodyPr wrap="square">
            <a:spAutoFit/>
          </a:bodyPr>
          <a:lstStyle/>
          <a:p>
            <a:r>
              <a:rPr lang="en-GB" sz="1600" dirty="0"/>
              <a:t>Using the CCAFS SLC-40 launch site as an example site, we can understand more about the placement of launch sites.</a:t>
            </a:r>
          </a:p>
        </p:txBody>
      </p:sp>
    </p:spTree>
    <p:extLst>
      <p:ext uri="{BB962C8B-B14F-4D97-AF65-F5344CB8AC3E}">
        <p14:creationId xmlns:p14="http://schemas.microsoft.com/office/powerpoint/2010/main" val="143932392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774" y="0"/>
            <a:ext cx="10364451" cy="1596177"/>
          </a:xfrm>
        </p:spPr>
        <p:txBody>
          <a:bodyPr anchor="ctr">
            <a:normAutofit/>
          </a:bodyPr>
          <a:lstStyle/>
          <a:p>
            <a:r>
              <a:rPr lang="en-US" dirty="0"/>
              <a:t>Interactive DASHBOARD with </a:t>
            </a:r>
            <a:r>
              <a:rPr lang="en-US" dirty="0" err="1"/>
              <a:t>plotly</a:t>
            </a:r>
            <a:r>
              <a:rPr lang="en-US" dirty="0"/>
              <a:t> dash</a:t>
            </a:r>
          </a:p>
        </p:txBody>
      </p:sp>
      <p:pic>
        <p:nvPicPr>
          <p:cNvPr id="4" name="Content Placeholder 3">
            <a:extLst>
              <a:ext uri="{FF2B5EF4-FFF2-40B4-BE49-F238E27FC236}">
                <a16:creationId xmlns:a16="http://schemas.microsoft.com/office/drawing/2014/main" id="{581DB534-F7C7-424E-76AE-A6845A91D8A0}"/>
              </a:ext>
            </a:extLst>
          </p:cNvPr>
          <p:cNvPicPr>
            <a:picLocks noGrp="1" noChangeAspect="1"/>
          </p:cNvPicPr>
          <p:nvPr>
            <p:ph sz="half" idx="1"/>
          </p:nvPr>
        </p:nvPicPr>
        <p:blipFill>
          <a:blip r:embed="rId2"/>
          <a:stretch>
            <a:fillRect/>
          </a:stretch>
        </p:blipFill>
        <p:spPr>
          <a:xfrm>
            <a:off x="2003829" y="1582738"/>
            <a:ext cx="8184342" cy="4919150"/>
          </a:xfrm>
          <a:prstGeom prst="rect">
            <a:avLst/>
          </a:prstGeom>
        </p:spPr>
      </p:pic>
    </p:spTree>
    <p:extLst>
      <p:ext uri="{BB962C8B-B14F-4D97-AF65-F5344CB8AC3E}">
        <p14:creationId xmlns:p14="http://schemas.microsoft.com/office/powerpoint/2010/main" val="969168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776" y="0"/>
            <a:ext cx="10364451" cy="1596177"/>
          </a:xfrm>
        </p:spPr>
        <p:txBody>
          <a:bodyPr anchor="ctr">
            <a:normAutofit/>
          </a:bodyPr>
          <a:lstStyle/>
          <a:p>
            <a:r>
              <a:rPr lang="en-US" dirty="0"/>
              <a:t>DASHBOARD TAB 1</a:t>
            </a:r>
          </a:p>
        </p:txBody>
      </p:sp>
      <p:pic>
        <p:nvPicPr>
          <p:cNvPr id="9" name="Picture 8">
            <a:extLst>
              <a:ext uri="{FF2B5EF4-FFF2-40B4-BE49-F238E27FC236}">
                <a16:creationId xmlns:a16="http://schemas.microsoft.com/office/drawing/2014/main" id="{F5C36C8F-FB27-466A-9460-DCB974C8C71F}"/>
              </a:ext>
            </a:extLst>
          </p:cNvPr>
          <p:cNvPicPr>
            <a:picLocks noChangeAspect="1"/>
          </p:cNvPicPr>
          <p:nvPr/>
        </p:nvPicPr>
        <p:blipFill>
          <a:blip r:embed="rId2"/>
          <a:stretch>
            <a:fillRect/>
          </a:stretch>
        </p:blipFill>
        <p:spPr>
          <a:xfrm>
            <a:off x="404159" y="1596177"/>
            <a:ext cx="8058523" cy="480462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 Placeholder 2">
            <a:extLst>
              <a:ext uri="{FF2B5EF4-FFF2-40B4-BE49-F238E27FC236}">
                <a16:creationId xmlns:a16="http://schemas.microsoft.com/office/drawing/2014/main" id="{52D1E2FE-C85F-8B83-AC16-D6CBA65D4238}"/>
              </a:ext>
            </a:extLst>
          </p:cNvPr>
          <p:cNvSpPr txBox="1">
            <a:spLocks/>
          </p:cNvSpPr>
          <p:nvPr/>
        </p:nvSpPr>
        <p:spPr>
          <a:xfrm>
            <a:off x="8616280" y="1575243"/>
            <a:ext cx="3194720" cy="4616097"/>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2800" dirty="0"/>
              <a:t>The launch site </a:t>
            </a:r>
            <a:r>
              <a:rPr lang="en-GB" sz="2800" dirty="0">
                <a:solidFill>
                  <a:schemeClr val="accent2"/>
                </a:solidFill>
              </a:rPr>
              <a:t>KSC LC-39 A</a:t>
            </a:r>
            <a:r>
              <a:rPr lang="en-GB" sz="2800" dirty="0"/>
              <a:t> had the most successful launches, with 41.7% of the total successful launches</a:t>
            </a:r>
            <a:r>
              <a:rPr lang="en-GB" dirty="0"/>
              <a:t>.</a:t>
            </a:r>
          </a:p>
        </p:txBody>
      </p:sp>
    </p:spTree>
    <p:extLst>
      <p:ext uri="{BB962C8B-B14F-4D97-AF65-F5344CB8AC3E}">
        <p14:creationId xmlns:p14="http://schemas.microsoft.com/office/powerpoint/2010/main" val="91685361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057211" y="0"/>
            <a:ext cx="10364451" cy="1596177"/>
          </a:xfrm>
        </p:spPr>
        <p:txBody>
          <a:bodyPr anchor="ctr">
            <a:normAutofit/>
          </a:bodyPr>
          <a:lstStyle/>
          <a:p>
            <a:r>
              <a:rPr lang="en-US" dirty="0"/>
              <a:t>DASHBOARD TAB 2</a:t>
            </a:r>
          </a:p>
        </p:txBody>
      </p:sp>
      <p:sp>
        <p:nvSpPr>
          <p:cNvPr id="6" name="Title 1">
            <a:extLst>
              <a:ext uri="{FF2B5EF4-FFF2-40B4-BE49-F238E27FC236}">
                <a16:creationId xmlns:a16="http://schemas.microsoft.com/office/drawing/2014/main" id="{8B78E70C-F0EA-CCB5-EDE1-21EBCBB3F61C}"/>
              </a:ext>
            </a:extLst>
          </p:cNvPr>
          <p:cNvSpPr txBox="1">
            <a:spLocks/>
          </p:cNvSpPr>
          <p:nvPr/>
        </p:nvSpPr>
        <p:spPr>
          <a:xfrm>
            <a:off x="400770" y="1264405"/>
            <a:ext cx="10947772" cy="71671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a:t>Pie chart for the launch site with highest launch success ratio</a:t>
            </a:r>
            <a:endParaRPr lang="en-US" dirty="0"/>
          </a:p>
        </p:txBody>
      </p:sp>
      <p:pic>
        <p:nvPicPr>
          <p:cNvPr id="7" name="Picture 6">
            <a:extLst>
              <a:ext uri="{FF2B5EF4-FFF2-40B4-BE49-F238E27FC236}">
                <a16:creationId xmlns:a16="http://schemas.microsoft.com/office/drawing/2014/main" id="{1A75E905-7993-77FE-C83E-5AA397E94D74}"/>
              </a:ext>
            </a:extLst>
          </p:cNvPr>
          <p:cNvPicPr>
            <a:picLocks noChangeAspect="1"/>
          </p:cNvPicPr>
          <p:nvPr/>
        </p:nvPicPr>
        <p:blipFill>
          <a:blip r:embed="rId2"/>
          <a:stretch>
            <a:fillRect/>
          </a:stretch>
        </p:blipFill>
        <p:spPr>
          <a:xfrm>
            <a:off x="404814" y="2544499"/>
            <a:ext cx="6820740" cy="401634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 Placeholder 2">
            <a:extLst>
              <a:ext uri="{FF2B5EF4-FFF2-40B4-BE49-F238E27FC236}">
                <a16:creationId xmlns:a16="http://schemas.microsoft.com/office/drawing/2014/main" id="{36F670D6-1723-44DF-423C-2E58CEAB21BF}"/>
              </a:ext>
            </a:extLst>
          </p:cNvPr>
          <p:cNvSpPr txBox="1">
            <a:spLocks/>
          </p:cNvSpPr>
          <p:nvPr/>
        </p:nvSpPr>
        <p:spPr>
          <a:xfrm>
            <a:off x="8612237" y="2523565"/>
            <a:ext cx="3194720" cy="461609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solidFill>
              </a:rPr>
              <a:t>The launch site KSC LC-39 A also had the highest rate of successful launches, with a 76.9% success rate.</a:t>
            </a:r>
          </a:p>
        </p:txBody>
      </p:sp>
    </p:spTree>
    <p:extLst>
      <p:ext uri="{BB962C8B-B14F-4D97-AF65-F5344CB8AC3E}">
        <p14:creationId xmlns:p14="http://schemas.microsoft.com/office/powerpoint/2010/main" val="326612713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776" y="0"/>
            <a:ext cx="10364451" cy="1596177"/>
          </a:xfrm>
        </p:spPr>
        <p:txBody>
          <a:bodyPr anchor="ctr">
            <a:normAutofit/>
          </a:bodyPr>
          <a:lstStyle/>
          <a:p>
            <a:r>
              <a:rPr lang="en-US" dirty="0"/>
              <a:t>DASHBOARD TAB 3</a:t>
            </a:r>
          </a:p>
        </p:txBody>
      </p:sp>
      <p:pic>
        <p:nvPicPr>
          <p:cNvPr id="6" name="Picture 5">
            <a:extLst>
              <a:ext uri="{FF2B5EF4-FFF2-40B4-BE49-F238E27FC236}">
                <a16:creationId xmlns:a16="http://schemas.microsoft.com/office/drawing/2014/main" id="{0E57AFAD-B7E9-E7C1-DF3E-31D4D5502283}"/>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8AB1572A-A9D0-DF0C-4342-F2ABFDC7EEF7}"/>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 Placeholder 2">
            <a:extLst>
              <a:ext uri="{FF2B5EF4-FFF2-40B4-BE49-F238E27FC236}">
                <a16:creationId xmlns:a16="http://schemas.microsoft.com/office/drawing/2014/main" id="{EA9E5610-6F8F-1D20-27A0-D2E7557D431C}"/>
              </a:ext>
            </a:extLst>
          </p:cNvPr>
          <p:cNvSpPr txBox="1">
            <a:spLocks/>
          </p:cNvSpPr>
          <p:nvPr/>
        </p:nvSpPr>
        <p:spPr>
          <a:xfrm>
            <a:off x="404814" y="4367259"/>
            <a:ext cx="5968594" cy="203195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GB" sz="18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dirty="0"/>
              <a:t>0 – 4000 kg (low payloads)</a:t>
            </a:r>
          </a:p>
          <a:p>
            <a:pPr marL="520700" lvl="1" indent="-342900">
              <a:buFont typeface="Arial" panose="020B0604020202020204" pitchFamily="34" charset="0"/>
              <a:buChar char="•"/>
            </a:pPr>
            <a:r>
              <a:rPr lang="en-GB" dirty="0"/>
              <a:t>4000 – 10000 kg (massive payloads)</a:t>
            </a:r>
          </a:p>
          <a:p>
            <a:pPr marL="342900" indent="-342900" algn="l">
              <a:buFont typeface="Arial" panose="020B0604020202020204" pitchFamily="34" charset="0"/>
              <a:buChar char="•"/>
            </a:pPr>
            <a:r>
              <a:rPr lang="en-GB" sz="1800" dirty="0"/>
              <a:t>From these 2 plots, it can be shown that </a:t>
            </a:r>
            <a:r>
              <a:rPr lang="en-GB" sz="1800" dirty="0">
                <a:solidFill>
                  <a:schemeClr val="accent2"/>
                </a:solidFill>
              </a:rPr>
              <a:t>the success for massive payloads is lower than that for low payloads. </a:t>
            </a:r>
          </a:p>
          <a:p>
            <a:pPr marL="342900" indent="-342900" algn="l">
              <a:buFont typeface="Arial" panose="020B0604020202020204" pitchFamily="34" charset="0"/>
              <a:buChar char="•"/>
            </a:pPr>
            <a:r>
              <a:rPr lang="en-GB" sz="1800" dirty="0"/>
              <a:t>It is also worth noting that some booster types (v1.0 and B5) have not been launched with massive payloads</a:t>
            </a:r>
            <a:r>
              <a:rPr lang="en-GB" sz="1400" dirty="0"/>
              <a:t>. </a:t>
            </a:r>
          </a:p>
          <a:p>
            <a:pPr marL="342900" indent="-342900">
              <a:buFont typeface="Arial" panose="020B0604020202020204" pitchFamily="34" charset="0"/>
              <a:buChar char="•"/>
            </a:pPr>
            <a:endParaRPr lang="en-GB" sz="1400" dirty="0"/>
          </a:p>
        </p:txBody>
      </p:sp>
      <p:pic>
        <p:nvPicPr>
          <p:cNvPr id="10" name="Picture 9">
            <a:extLst>
              <a:ext uri="{FF2B5EF4-FFF2-40B4-BE49-F238E27FC236}">
                <a16:creationId xmlns:a16="http://schemas.microsoft.com/office/drawing/2014/main" id="{82BDDBA9-9596-0461-CDA4-387355840093}"/>
              </a:ext>
            </a:extLst>
          </p:cNvPr>
          <p:cNvPicPr>
            <a:picLocks noChangeAspect="1"/>
          </p:cNvPicPr>
          <p:nvPr/>
        </p:nvPicPr>
        <p:blipFill>
          <a:blip r:embed="rId4"/>
          <a:stretch>
            <a:fillRect/>
          </a:stretch>
        </p:blipFill>
        <p:spPr>
          <a:xfrm>
            <a:off x="415438" y="1139480"/>
            <a:ext cx="5411621" cy="28229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1797328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521527" y="-25100"/>
            <a:ext cx="7647865" cy="1325563"/>
          </a:xfrm>
        </p:spPr>
        <p:txBody>
          <a:bodyPr anchor="ctr">
            <a:normAutofit/>
          </a:bodyPr>
          <a:lstStyle/>
          <a:p>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264604"/>
            <a:ext cx="7068725" cy="4912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7" name="TextBox 6">
            <a:extLst>
              <a:ext uri="{FF2B5EF4-FFF2-40B4-BE49-F238E27FC236}">
                <a16:creationId xmlns:a16="http://schemas.microsoft.com/office/drawing/2014/main" id="{35F7C628-CC36-4D48-8BDE-2ABDE3EBE1D5}"/>
              </a:ext>
            </a:extLst>
          </p:cNvPr>
          <p:cNvSpPr txBox="1"/>
          <p:nvPr/>
        </p:nvSpPr>
        <p:spPr>
          <a:xfrm>
            <a:off x="4288416" y="1937749"/>
            <a:ext cx="6912578" cy="3416320"/>
          </a:xfrm>
          <a:prstGeom prst="rect">
            <a:avLst/>
          </a:prstGeom>
          <a:noFill/>
        </p:spPr>
        <p:txBody>
          <a:bodyPr wrap="square">
            <a:spAutoFit/>
          </a:bodyPr>
          <a:lstStyle/>
          <a:p>
            <a:pPr marL="342900" indent="-342900">
              <a:buClr>
                <a:schemeClr val="tx1"/>
              </a:buClr>
              <a:buFont typeface="Arial" panose="020B0604020202020204" pitchFamily="34" charset="0"/>
              <a:buChar char="•"/>
            </a:pPr>
            <a:r>
              <a:rPr lang="en-US" dirty="0"/>
              <a:t>SpaceX launches Falcon 9 rockets at a cost of around $62m. This is considerably cheaper than other providers (which usually cost upwards of $165m), and much of the savings are because SpaceX can land, and then re-use the first stage of the rocket.</a:t>
            </a:r>
          </a:p>
          <a:p>
            <a:pPr marL="342900" indent="-342900">
              <a:buClr>
                <a:schemeClr val="tx2"/>
              </a:buClr>
              <a:buFont typeface="Arial" panose="020B0604020202020204" pitchFamily="34" charset="0"/>
              <a:buChar char="•"/>
            </a:pPr>
            <a:endParaRPr lang="en-US" dirty="0"/>
          </a:p>
          <a:p>
            <a:pPr marL="342900" indent="-342900">
              <a:buClr>
                <a:schemeClr val="tx1"/>
              </a:buClr>
              <a:buFont typeface="Arial" panose="020B0604020202020204" pitchFamily="34" charset="0"/>
              <a:buChar char="•"/>
            </a:pPr>
            <a:r>
              <a:rPr lang="en-US" dirty="0"/>
              <a:t>If we can make predictions on whether the first stage will land, we can determine the cost of a launch, and use this information to assess whether or not an alternate company should bid and SpaceX for a rocket launch.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B0F0"/>
                </a:solidFill>
              </a:rPr>
              <a:t>This project will ultimately predict if the Space X Falcon 9 first stage will land successfully.</a:t>
            </a:r>
          </a:p>
        </p:txBody>
      </p:sp>
      <p:pic>
        <p:nvPicPr>
          <p:cNvPr id="3" name="Picture 2">
            <a:extLst>
              <a:ext uri="{FF2B5EF4-FFF2-40B4-BE49-F238E27FC236}">
                <a16:creationId xmlns:a16="http://schemas.microsoft.com/office/drawing/2014/main" id="{56A4EFC3-BC65-A408-605C-4EBBCBEF7706}"/>
              </a:ext>
            </a:extLst>
          </p:cNvPr>
          <p:cNvPicPr>
            <a:picLocks noChangeAspect="1"/>
          </p:cNvPicPr>
          <p:nvPr/>
        </p:nvPicPr>
        <p:blipFill>
          <a:blip r:embed="rId2"/>
          <a:stretch>
            <a:fillRect/>
          </a:stretch>
        </p:blipFill>
        <p:spPr>
          <a:xfrm>
            <a:off x="276902" y="475129"/>
            <a:ext cx="3938494" cy="5907741"/>
          </a:xfrm>
          <a:prstGeom prst="rect">
            <a:avLst/>
          </a:prstGeom>
        </p:spPr>
      </p:pic>
    </p:spTree>
    <p:extLst>
      <p:ext uri="{BB962C8B-B14F-4D97-AF65-F5344CB8AC3E}">
        <p14:creationId xmlns:p14="http://schemas.microsoft.com/office/powerpoint/2010/main" val="71062368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F74B82-622E-4CD3-AB25-012449487786}"/>
              </a:ext>
            </a:extLst>
          </p:cNvPr>
          <p:cNvSpPr txBox="1">
            <a:spLocks/>
          </p:cNvSpPr>
          <p:nvPr/>
        </p:nvSpPr>
        <p:spPr>
          <a:xfrm>
            <a:off x="1046745" y="586822"/>
            <a:ext cx="8688925"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tx1"/>
                </a:solidFill>
                <a:latin typeface="Abadi" panose="020B0604020104020204" pitchFamily="34" charset="0"/>
                <a:ea typeface="+mj-ea"/>
                <a:cs typeface="+mj-cs"/>
              </a:rPr>
              <a:t>Classification Accuracy</a:t>
            </a:r>
          </a:p>
        </p:txBody>
      </p:sp>
      <p:pic>
        <p:nvPicPr>
          <p:cNvPr id="6" name="Picture 5">
            <a:extLst>
              <a:ext uri="{FF2B5EF4-FFF2-40B4-BE49-F238E27FC236}">
                <a16:creationId xmlns:a16="http://schemas.microsoft.com/office/drawing/2014/main" id="{4F7DA5AC-C167-95AB-CD9B-C75C0C4A856A}"/>
              </a:ext>
            </a:extLst>
          </p:cNvPr>
          <p:cNvPicPr>
            <a:picLocks noChangeAspect="1"/>
          </p:cNvPicPr>
          <p:nvPr/>
        </p:nvPicPr>
        <p:blipFill>
          <a:blip r:embed="rId2"/>
          <a:stretch>
            <a:fillRect/>
          </a:stretch>
        </p:blipFill>
        <p:spPr>
          <a:xfrm>
            <a:off x="513588" y="1948515"/>
            <a:ext cx="11164824" cy="3321534"/>
          </a:xfrm>
          <a:prstGeom prst="rect">
            <a:avLst/>
          </a:prstGeom>
        </p:spPr>
      </p:pic>
      <p:sp>
        <p:nvSpPr>
          <p:cNvPr id="7" name="Text Placeholder 2">
            <a:extLst>
              <a:ext uri="{FF2B5EF4-FFF2-40B4-BE49-F238E27FC236}">
                <a16:creationId xmlns:a16="http://schemas.microsoft.com/office/drawing/2014/main" id="{253D7D0E-120F-F1B0-6358-BD2CC08A406F}"/>
              </a:ext>
            </a:extLst>
          </p:cNvPr>
          <p:cNvSpPr txBox="1">
            <a:spLocks/>
          </p:cNvSpPr>
          <p:nvPr/>
        </p:nvSpPr>
        <p:spPr>
          <a:xfrm>
            <a:off x="513588" y="5466036"/>
            <a:ext cx="10261988" cy="1165706"/>
          </a:xfrm>
          <a:prstGeom prst="rect">
            <a:avLst/>
          </a:prstGeom>
        </p:spPr>
        <p:txBody>
          <a:bodyPr vert="horz" lIns="91440" tIns="45720" rIns="91440" bIns="45720" rtlCol="0" anchor="t" anchorCtr="0"/>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latin typeface="Abadi" panose="020B0604020104020204" pitchFamily="34" charset="0"/>
              </a:rPr>
              <a:t>The decision tree classifier is the model with the highest classification accuracy</a:t>
            </a:r>
          </a:p>
          <a:p>
            <a:pPr marL="342900" indent="-342900">
              <a:buFont typeface="Arial" panose="020B0604020202020204" pitchFamily="34" charset="0"/>
              <a:buChar char="•"/>
            </a:pPr>
            <a:endParaRPr lang="en-GB" sz="1400" dirty="0"/>
          </a:p>
        </p:txBody>
      </p:sp>
    </p:spTree>
    <p:extLst>
      <p:ext uri="{BB962C8B-B14F-4D97-AF65-F5344CB8AC3E}">
        <p14:creationId xmlns:p14="http://schemas.microsoft.com/office/powerpoint/2010/main" val="178992380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DB1C7916-CBE0-837F-1F04-A018E9B69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523" y="4507725"/>
            <a:ext cx="9467355" cy="223710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Chart, bar chart&#10;&#10;Description automatically generated">
            <a:extLst>
              <a:ext uri="{FF2B5EF4-FFF2-40B4-BE49-F238E27FC236}">
                <a16:creationId xmlns:a16="http://schemas.microsoft.com/office/drawing/2014/main" id="{99B61F63-CF21-E117-4F47-15083FA05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523" y="1996961"/>
            <a:ext cx="9467353" cy="223710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itle 1">
            <a:extLst>
              <a:ext uri="{FF2B5EF4-FFF2-40B4-BE49-F238E27FC236}">
                <a16:creationId xmlns:a16="http://schemas.microsoft.com/office/drawing/2014/main" id="{2088EC0E-71FC-DF75-9D8E-B5761B0D7201}"/>
              </a:ext>
            </a:extLst>
          </p:cNvPr>
          <p:cNvSpPr txBox="1">
            <a:spLocks/>
          </p:cNvSpPr>
          <p:nvPr/>
        </p:nvSpPr>
        <p:spPr>
          <a:xfrm>
            <a:off x="1057523" y="528185"/>
            <a:ext cx="8688925"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tx1"/>
                </a:solidFill>
                <a:latin typeface="Abadi" panose="020B0604020104020204" pitchFamily="34" charset="0"/>
                <a:ea typeface="+mj-ea"/>
                <a:cs typeface="+mj-cs"/>
              </a:rPr>
              <a:t>Classification Accuracy</a:t>
            </a:r>
          </a:p>
        </p:txBody>
      </p:sp>
    </p:spTree>
    <p:extLst>
      <p:ext uri="{BB962C8B-B14F-4D97-AF65-F5344CB8AC3E}">
        <p14:creationId xmlns:p14="http://schemas.microsoft.com/office/powerpoint/2010/main" val="126193631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CC5C52-8C04-2553-2F06-BAD0BE2CA2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j-lt"/>
              </a:rPr>
              <a:t>Confusion Matrix</a:t>
            </a:r>
          </a:p>
        </p:txBody>
      </p:sp>
      <p:pic>
        <p:nvPicPr>
          <p:cNvPr id="9" name="Picture 8">
            <a:extLst>
              <a:ext uri="{FF2B5EF4-FFF2-40B4-BE49-F238E27FC236}">
                <a16:creationId xmlns:a16="http://schemas.microsoft.com/office/drawing/2014/main" id="{1894D91B-88C7-6606-9AE6-906DF343CA59}"/>
              </a:ext>
            </a:extLst>
          </p:cNvPr>
          <p:cNvPicPr>
            <a:picLocks noChangeAspect="1"/>
          </p:cNvPicPr>
          <p:nvPr/>
        </p:nvPicPr>
        <p:blipFill>
          <a:blip r:embed="rId2"/>
          <a:stretch>
            <a:fillRect/>
          </a:stretch>
        </p:blipFill>
        <p:spPr>
          <a:xfrm>
            <a:off x="6561574" y="1880339"/>
            <a:ext cx="4281910" cy="3097321"/>
          </a:xfrm>
          <a:prstGeom prst="rect">
            <a:avLst/>
          </a:prstGeom>
        </p:spPr>
      </p:pic>
      <p:sp>
        <p:nvSpPr>
          <p:cNvPr id="10" name="Text Placeholder 2">
            <a:extLst>
              <a:ext uri="{FF2B5EF4-FFF2-40B4-BE49-F238E27FC236}">
                <a16:creationId xmlns:a16="http://schemas.microsoft.com/office/drawing/2014/main" id="{F7055647-354F-DE76-6C70-C956F007DB15}"/>
              </a:ext>
            </a:extLst>
          </p:cNvPr>
          <p:cNvSpPr txBox="1">
            <a:spLocks/>
          </p:cNvSpPr>
          <p:nvPr/>
        </p:nvSpPr>
        <p:spPr>
          <a:xfrm>
            <a:off x="149147" y="517415"/>
            <a:ext cx="6434167" cy="457530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000" dirty="0">
                <a:solidFill>
                  <a:schemeClr val="accent3">
                    <a:lumMod val="25000"/>
                  </a:schemeClr>
                </a:solidFill>
              </a:rPr>
              <a:t>The confusion matrix for the decision tree classifier shows that the classifier can distinguish between the different classes. The major problem is the false positives .i.e., unsuccessful landing marked as successful landing by the classifier</a:t>
            </a:r>
            <a:endParaRPr lang="en-GB" sz="2000" dirty="0"/>
          </a:p>
        </p:txBody>
      </p:sp>
    </p:spTree>
    <p:extLst>
      <p:ext uri="{BB962C8B-B14F-4D97-AF65-F5344CB8AC3E}">
        <p14:creationId xmlns:p14="http://schemas.microsoft.com/office/powerpoint/2010/main" val="137324981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775" y="0"/>
            <a:ext cx="10364451" cy="1596177"/>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256524" y="1465407"/>
            <a:ext cx="7630676" cy="4351338"/>
          </a:xfrm>
        </p:spPr>
        <p:txBody>
          <a:bodyPr/>
          <a:lstStyle/>
          <a:p>
            <a:pPr marL="0" indent="0">
              <a:lnSpc>
                <a:spcPct val="100000"/>
              </a:lnSpc>
              <a:spcBef>
                <a:spcPts val="1400"/>
              </a:spcBef>
              <a:buNone/>
            </a:pPr>
            <a:r>
              <a:rPr lang="en-US" sz="2000" cap="none" dirty="0">
                <a:latin typeface="Abadi" panose="020B0604020104020204" pitchFamily="34" charset="0"/>
              </a:rPr>
              <a:t>We can conclude that:</a:t>
            </a:r>
          </a:p>
          <a:p>
            <a:pPr>
              <a:lnSpc>
                <a:spcPct val="100000"/>
              </a:lnSpc>
              <a:spcBef>
                <a:spcPts val="1400"/>
              </a:spcBef>
            </a:pPr>
            <a:r>
              <a:rPr lang="en-US" sz="2000" cap="none" dirty="0">
                <a:latin typeface="Abadi" panose="020B0604020104020204" pitchFamily="34" charset="0"/>
              </a:rPr>
              <a:t>The larger the flight amount at a launch site, the greater the success rate at a launch site.</a:t>
            </a:r>
          </a:p>
          <a:p>
            <a:pPr>
              <a:lnSpc>
                <a:spcPct val="100000"/>
              </a:lnSpc>
              <a:spcBef>
                <a:spcPts val="1400"/>
              </a:spcBef>
            </a:pPr>
            <a:r>
              <a:rPr lang="en-US" sz="2000" cap="none" dirty="0">
                <a:latin typeface="Abadi" panose="020B0604020104020204" pitchFamily="34" charset="0"/>
              </a:rPr>
              <a:t>Launch success rate started to increase in 2013 till 2020.</a:t>
            </a:r>
          </a:p>
          <a:p>
            <a:pPr>
              <a:lnSpc>
                <a:spcPct val="100000"/>
              </a:lnSpc>
              <a:spcBef>
                <a:spcPts val="1400"/>
              </a:spcBef>
            </a:pPr>
            <a:r>
              <a:rPr lang="en-US" sz="2000" cap="none" dirty="0">
                <a:latin typeface="Abadi" panose="020B0604020104020204" pitchFamily="34" charset="0"/>
              </a:rPr>
              <a:t>Orbits es-l1, geo, </a:t>
            </a:r>
            <a:r>
              <a:rPr lang="en-US" sz="2000" cap="none" dirty="0" err="1">
                <a:latin typeface="Abadi" panose="020B0604020104020204" pitchFamily="34" charset="0"/>
              </a:rPr>
              <a:t>heo</a:t>
            </a:r>
            <a:r>
              <a:rPr lang="en-US" sz="2000" cap="none" dirty="0">
                <a:latin typeface="Abadi" panose="020B0604020104020204" pitchFamily="34" charset="0"/>
              </a:rPr>
              <a:t>, </a:t>
            </a:r>
            <a:r>
              <a:rPr lang="en-US" sz="2000" cap="none" dirty="0" err="1">
                <a:latin typeface="Abadi" panose="020B0604020104020204" pitchFamily="34" charset="0"/>
              </a:rPr>
              <a:t>sso</a:t>
            </a:r>
            <a:r>
              <a:rPr lang="en-US" sz="2000" cap="none" dirty="0">
                <a:latin typeface="Abadi" panose="020B0604020104020204" pitchFamily="34" charset="0"/>
              </a:rPr>
              <a:t>, </a:t>
            </a:r>
            <a:r>
              <a:rPr lang="en-US" sz="2000" cap="none" dirty="0" err="1">
                <a:latin typeface="Abadi" panose="020B0604020104020204" pitchFamily="34" charset="0"/>
              </a:rPr>
              <a:t>vleo</a:t>
            </a:r>
            <a:r>
              <a:rPr lang="en-US" sz="2000" cap="none" dirty="0">
                <a:latin typeface="Abadi" panose="020B0604020104020204" pitchFamily="34" charset="0"/>
              </a:rPr>
              <a:t> had the most success rate.</a:t>
            </a:r>
          </a:p>
          <a:p>
            <a:pPr>
              <a:lnSpc>
                <a:spcPct val="100000"/>
              </a:lnSpc>
              <a:spcBef>
                <a:spcPts val="1400"/>
              </a:spcBef>
            </a:pPr>
            <a:r>
              <a:rPr lang="en-US" sz="2000" cap="none" dirty="0" err="1">
                <a:latin typeface="Abadi" panose="020B0604020104020204" pitchFamily="34" charset="0"/>
              </a:rPr>
              <a:t>Ksc</a:t>
            </a:r>
            <a:r>
              <a:rPr lang="en-US" sz="2000" cap="none" dirty="0">
                <a:latin typeface="Abadi" panose="020B0604020104020204" pitchFamily="34" charset="0"/>
              </a:rPr>
              <a:t> lc-39a had the most successful launches of any sites.</a:t>
            </a:r>
          </a:p>
          <a:p>
            <a:pPr>
              <a:lnSpc>
                <a:spcPct val="100000"/>
              </a:lnSpc>
              <a:spcBef>
                <a:spcPts val="1400"/>
              </a:spcBef>
            </a:pPr>
            <a:r>
              <a:rPr lang="en-US" sz="2000" cap="none" dirty="0">
                <a:latin typeface="Abadi" panose="020B0604020104020204" pitchFamily="34" charset="0"/>
              </a:rPr>
              <a:t>The decision tree classifier is the best machine learning algorithm for this task.</a:t>
            </a:r>
          </a:p>
          <a:p>
            <a:endParaRPr lang="en-US" dirty="0"/>
          </a:p>
        </p:txBody>
      </p:sp>
      <p:pic>
        <p:nvPicPr>
          <p:cNvPr id="11" name="Content Placeholder 10">
            <a:extLst>
              <a:ext uri="{FF2B5EF4-FFF2-40B4-BE49-F238E27FC236}">
                <a16:creationId xmlns:a16="http://schemas.microsoft.com/office/drawing/2014/main" id="{0508EF87-3B30-88FE-B3F2-55C8DA303594}"/>
              </a:ext>
            </a:extLst>
          </p:cNvPr>
          <p:cNvPicPr>
            <a:picLocks noGrp="1" noChangeAspect="1"/>
          </p:cNvPicPr>
          <p:nvPr>
            <p:ph sz="half" idx="1"/>
          </p:nvPr>
        </p:nvPicPr>
        <p:blipFill>
          <a:blip r:embed="rId3"/>
          <a:stretch>
            <a:fillRect/>
          </a:stretch>
        </p:blipFill>
        <p:spPr>
          <a:xfrm>
            <a:off x="115736" y="1596177"/>
            <a:ext cx="4140788" cy="5018657"/>
          </a:xfrm>
        </p:spPr>
      </p:pic>
    </p:spTree>
    <p:extLst>
      <p:ext uri="{BB962C8B-B14F-4D97-AF65-F5344CB8AC3E}">
        <p14:creationId xmlns:p14="http://schemas.microsoft.com/office/powerpoint/2010/main" val="16301236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775" y="26846"/>
            <a:ext cx="10364451" cy="1596177"/>
          </a:xfrm>
        </p:spPr>
        <p:txBody>
          <a:bodyPr/>
          <a:lstStyle/>
          <a:p>
            <a:r>
              <a:rPr lang="en-US" dirty="0"/>
              <a:t>METHODOLOGY</a:t>
            </a:r>
          </a:p>
        </p:txBody>
      </p:sp>
      <p:sp>
        <p:nvSpPr>
          <p:cNvPr id="8" name="Content Placeholder 7">
            <a:extLst>
              <a:ext uri="{FF2B5EF4-FFF2-40B4-BE49-F238E27FC236}">
                <a16:creationId xmlns:a16="http://schemas.microsoft.com/office/drawing/2014/main" id="{CA9AE152-F74F-407A-A164-1E88D66C1B47}"/>
              </a:ext>
            </a:extLst>
          </p:cNvPr>
          <p:cNvSpPr>
            <a:spLocks noGrp="1"/>
          </p:cNvSpPr>
          <p:nvPr>
            <p:ph sz="half" idx="1"/>
          </p:nvPr>
        </p:nvSpPr>
        <p:spPr>
          <a:xfrm>
            <a:off x="268941" y="1732448"/>
            <a:ext cx="5827059" cy="4991079"/>
          </a:xfrm>
        </p:spPr>
        <p:txBody>
          <a:bodyPr>
            <a:normAutofit fontScale="85000" lnSpcReduction="10000"/>
          </a:bodyPr>
          <a:lstStyle/>
          <a:p>
            <a:pPr marL="342900" lvl="0" indent="-342900">
              <a:lnSpc>
                <a:spcPct val="115000"/>
              </a:lnSpc>
              <a:spcAft>
                <a:spcPts val="1000"/>
              </a:spcAft>
              <a:buFont typeface="+mj-lt"/>
              <a:buAutoNum type="arabicPeriod"/>
              <a:tabLst>
                <a:tab pos="457200" algn="l"/>
                <a:tab pos="2362200" algn="l"/>
              </a:tabLst>
            </a:pPr>
            <a:r>
              <a:rPr lang="en-GB" sz="11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Data Collection</a:t>
            </a:r>
            <a:endParaRPr lang="en-ZA"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Font typeface="Arial" panose="020B0604020202020204" pitchFamily="34" charset="0"/>
              <a:buChar char="•"/>
              <a:tabLst>
                <a:tab pos="9144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Making GET requests to the </a:t>
            </a:r>
            <a:r>
              <a:rPr lang="en-GB" sz="1100" cap="none" dirty="0" err="1">
                <a:effectLst/>
                <a:latin typeface="Calibri" panose="020F0502020204030204" pitchFamily="34" charset="0"/>
                <a:ea typeface="Calibri" panose="020F0502020204030204" pitchFamily="34" charset="0"/>
                <a:cs typeface="Times New Roman" panose="02020603050405020304" pitchFamily="18" charset="0"/>
              </a:rPr>
              <a:t>spacex</a:t>
            </a: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 REST API</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Font typeface="Arial" panose="020B0604020202020204" pitchFamily="34" charset="0"/>
              <a:buChar char="•"/>
              <a:tabLst>
                <a:tab pos="9144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Web scraping</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 pos="2362200" algn="l"/>
              </a:tabLst>
            </a:pPr>
            <a:r>
              <a:rPr lang="en-GB" sz="11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Data Wrangling </a:t>
            </a:r>
            <a:endParaRPr lang="en-ZA"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Font typeface="Arial" panose="020B0604020202020204" pitchFamily="34" charset="0"/>
              <a:buChar char="•"/>
              <a:tabLst>
                <a:tab pos="9144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Removed nan values using the .Fillna() method to </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Font typeface="Arial" panose="020B0604020202020204" pitchFamily="34" charset="0"/>
              <a:buChar char="•"/>
              <a:tabLst>
                <a:tab pos="9144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Used the method value_counts() to determine :</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The number of launches on each site</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The number and occurrence of each orbit</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The number and occurrence of mission outcome per orbit type</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Font typeface="Arial" panose="020B0604020202020204" pitchFamily="34" charset="0"/>
              <a:buChar char="•"/>
              <a:tabLst>
                <a:tab pos="9144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Created a new landing outcome column that shows:</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The booster landed successfully: ‘1’</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The booster did not land successfully: ‘0’</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ZA" dirty="0"/>
          </a:p>
        </p:txBody>
      </p:sp>
      <p:sp>
        <p:nvSpPr>
          <p:cNvPr id="6" name="Content Placeholder 5">
            <a:extLst>
              <a:ext uri="{FF2B5EF4-FFF2-40B4-BE49-F238E27FC236}">
                <a16:creationId xmlns:a16="http://schemas.microsoft.com/office/drawing/2014/main" id="{335F70E1-7882-4722-9177-1B4B567BBBB6}"/>
              </a:ext>
            </a:extLst>
          </p:cNvPr>
          <p:cNvSpPr>
            <a:spLocks noGrp="1"/>
          </p:cNvSpPr>
          <p:nvPr>
            <p:ph sz="half" idx="2"/>
          </p:nvPr>
        </p:nvSpPr>
        <p:spPr>
          <a:xfrm>
            <a:off x="6202892" y="1732449"/>
            <a:ext cx="5720167" cy="4991080"/>
          </a:xfrm>
        </p:spPr>
        <p:txBody>
          <a:bodyPr>
            <a:normAutofit fontScale="85000" lnSpcReduction="10000"/>
          </a:bodyPr>
          <a:lstStyle/>
          <a:p>
            <a:pPr marL="342900" lvl="0" indent="-342900">
              <a:lnSpc>
                <a:spcPct val="115000"/>
              </a:lnSpc>
              <a:spcAft>
                <a:spcPts val="1000"/>
              </a:spcAft>
              <a:buFont typeface="+mj-lt"/>
              <a:buAutoNum type="arabicPeriod" startAt="3"/>
              <a:tabLst>
                <a:tab pos="457200" algn="l"/>
                <a:tab pos="2362200" algn="l"/>
              </a:tabLst>
            </a:pPr>
            <a:r>
              <a:rPr lang="en-GB" sz="11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ZA"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Used SQL queries to evaluate the </a:t>
            </a:r>
            <a:r>
              <a:rPr lang="en-GB" sz="1100" cap="none" dirty="0" err="1">
                <a:effectLst/>
                <a:latin typeface="Calibri" panose="020F0502020204030204" pitchFamily="34" charset="0"/>
                <a:ea typeface="Calibri" panose="020F0502020204030204" pitchFamily="34" charset="0"/>
                <a:cs typeface="Times New Roman" panose="02020603050405020304" pitchFamily="18" charset="0"/>
              </a:rPr>
              <a:t>spacex</a:t>
            </a: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 dataset</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We visualized relationships between variables and determine patterns using matplotlib. </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4"/>
              <a:tabLst>
                <a:tab pos="457200" algn="l"/>
                <a:tab pos="2362200" algn="l"/>
              </a:tabLst>
            </a:pPr>
            <a:r>
              <a:rPr lang="en-GB" sz="11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Interactive Visual Analytics</a:t>
            </a:r>
            <a:endParaRPr lang="en-ZA"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Geospatial analytics using folium</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Creating an interactive dashboard using </a:t>
            </a:r>
            <a:r>
              <a:rPr lang="en-GB" sz="1100" cap="none" dirty="0" err="1">
                <a:effectLst/>
                <a:latin typeface="Calibri" panose="020F0502020204030204" pitchFamily="34" charset="0"/>
                <a:ea typeface="Calibri" panose="020F0502020204030204" pitchFamily="34" charset="0"/>
                <a:cs typeface="Times New Roman" panose="02020603050405020304" pitchFamily="18" charset="0"/>
              </a:rPr>
              <a:t>plotly</a:t>
            </a: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 dash</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5"/>
              <a:tabLst>
                <a:tab pos="457200" algn="l"/>
                <a:tab pos="2362200" algn="l"/>
              </a:tabLst>
            </a:pPr>
            <a:r>
              <a:rPr lang="en-GB" sz="11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Data Modelling and Evaluation</a:t>
            </a:r>
            <a:endParaRPr lang="en-ZA"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Using scikit-learn to:</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15000"/>
              </a:lnSpc>
              <a:spcAft>
                <a:spcPts val="1000"/>
              </a:spcAft>
              <a:buFont typeface="Arial" panose="020B0604020202020204" pitchFamily="34" charset="0"/>
              <a:buChar char="•"/>
              <a:tabLst>
                <a:tab pos="18288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Pre-process (standardize) the data</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15000"/>
              </a:lnSpc>
              <a:spcAft>
                <a:spcPts val="1000"/>
              </a:spcAft>
              <a:buFont typeface="Arial" panose="020B0604020202020204" pitchFamily="34" charset="0"/>
              <a:buChar char="•"/>
              <a:tabLst>
                <a:tab pos="18288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Split the data into training and testing data using train/</a:t>
            </a:r>
            <a:r>
              <a:rPr lang="en-GB" sz="1100" cap="none" dirty="0" err="1">
                <a:effectLst/>
                <a:latin typeface="Calibri" panose="020F0502020204030204" pitchFamily="34" charset="0"/>
                <a:ea typeface="Calibri" panose="020F0502020204030204" pitchFamily="34" charset="0"/>
                <a:cs typeface="Times New Roman" panose="02020603050405020304" pitchFamily="18" charset="0"/>
              </a:rPr>
              <a:t>test_split</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15000"/>
              </a:lnSpc>
              <a:spcAft>
                <a:spcPts val="1000"/>
              </a:spcAft>
              <a:buFont typeface="Arial" panose="020B0604020202020204" pitchFamily="34" charset="0"/>
              <a:buChar char="•"/>
              <a:tabLst>
                <a:tab pos="18288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Train different classification models</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15000"/>
              </a:lnSpc>
              <a:spcAft>
                <a:spcPts val="1000"/>
              </a:spcAft>
              <a:buFont typeface="Arial" panose="020B0604020202020204" pitchFamily="34" charset="0"/>
              <a:buChar char="•"/>
              <a:tabLst>
                <a:tab pos="18288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Find hyperparameters using </a:t>
            </a:r>
            <a:r>
              <a:rPr lang="en-GB" sz="1100" cap="none" dirty="0" err="1">
                <a:effectLst/>
                <a:latin typeface="Calibri" panose="020F0502020204030204" pitchFamily="34" charset="0"/>
                <a:ea typeface="Calibri" panose="020F0502020204030204" pitchFamily="34" charset="0"/>
                <a:cs typeface="Times New Roman" panose="02020603050405020304" pitchFamily="18" charset="0"/>
              </a:rPr>
              <a:t>gridsearchcv</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Plotting confusion matrices for each classification model</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Arial" panose="020B0604020202020204" pitchFamily="34" charset="0"/>
              <a:buChar char="•"/>
              <a:tabLst>
                <a:tab pos="1371600" algn="l"/>
                <a:tab pos="2362200" algn="l"/>
              </a:tabLst>
            </a:pPr>
            <a:r>
              <a:rPr lang="en-GB" sz="1100" cap="none" dirty="0">
                <a:effectLst/>
                <a:latin typeface="Calibri" panose="020F0502020204030204" pitchFamily="34" charset="0"/>
                <a:ea typeface="Calibri" panose="020F0502020204030204" pitchFamily="34" charset="0"/>
                <a:cs typeface="Times New Roman" panose="02020603050405020304" pitchFamily="18" charset="0"/>
              </a:rPr>
              <a:t>Assessing the accuracy of each classification model</a:t>
            </a:r>
            <a:endParaRPr lang="en-ZA" sz="1100" cap="none"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Tree>
    <p:extLst>
      <p:ext uri="{BB962C8B-B14F-4D97-AF65-F5344CB8AC3E}">
        <p14:creationId xmlns:p14="http://schemas.microsoft.com/office/powerpoint/2010/main" val="45285917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EFE3B-B81A-4919-BD82-DEB0B69D4E1E}"/>
              </a:ext>
            </a:extLst>
          </p:cNvPr>
          <p:cNvSpPr>
            <a:spLocks noGrp="1"/>
          </p:cNvSpPr>
          <p:nvPr>
            <p:ph type="title"/>
          </p:nvPr>
        </p:nvSpPr>
        <p:spPr>
          <a:xfrm>
            <a:off x="903106" y="-94922"/>
            <a:ext cx="10364451" cy="1596177"/>
          </a:xfrm>
        </p:spPr>
        <p:txBody>
          <a:bodyPr/>
          <a:lstStyle/>
          <a:p>
            <a:r>
              <a:rPr lang="en-US" dirty="0"/>
              <a:t>Data Collection</a:t>
            </a:r>
            <a:endParaRPr lang="en-ZA" dirty="0"/>
          </a:p>
        </p:txBody>
      </p:sp>
      <p:sp>
        <p:nvSpPr>
          <p:cNvPr id="6" name="TextBox 5">
            <a:extLst>
              <a:ext uri="{FF2B5EF4-FFF2-40B4-BE49-F238E27FC236}">
                <a16:creationId xmlns:a16="http://schemas.microsoft.com/office/drawing/2014/main" id="{4C0C2650-8B72-4679-AC8C-0D5FBA102606}"/>
              </a:ext>
            </a:extLst>
          </p:cNvPr>
          <p:cNvSpPr txBox="1"/>
          <p:nvPr/>
        </p:nvSpPr>
        <p:spPr>
          <a:xfrm>
            <a:off x="457200" y="1878992"/>
            <a:ext cx="11277600" cy="307777"/>
          </a:xfrm>
          <a:prstGeom prst="rect">
            <a:avLst/>
          </a:prstGeom>
          <a:noFill/>
        </p:spPr>
        <p:txBody>
          <a:bodyPr wrap="square">
            <a:spAutoFit/>
          </a:bodyPr>
          <a:lstStyle/>
          <a:p>
            <a:pPr algn="just">
              <a:lnSpc>
                <a:spcPct val="100000"/>
              </a:lnSpc>
              <a:spcBef>
                <a:spcPts val="1400"/>
              </a:spcBef>
            </a:pPr>
            <a:r>
              <a:rPr lang="en-US" sz="1400" dirty="0">
                <a:solidFill>
                  <a:schemeClr val="tx2"/>
                </a:solidFill>
              </a:rPr>
              <a:t>.</a:t>
            </a:r>
          </a:p>
        </p:txBody>
      </p:sp>
      <p:sp>
        <p:nvSpPr>
          <p:cNvPr id="4" name="TextBox 3">
            <a:extLst>
              <a:ext uri="{FF2B5EF4-FFF2-40B4-BE49-F238E27FC236}">
                <a16:creationId xmlns:a16="http://schemas.microsoft.com/office/drawing/2014/main" id="{624AC4B3-97CF-46D9-A654-212DEA698342}"/>
              </a:ext>
            </a:extLst>
          </p:cNvPr>
          <p:cNvSpPr txBox="1"/>
          <p:nvPr/>
        </p:nvSpPr>
        <p:spPr>
          <a:xfrm>
            <a:off x="232477" y="1097089"/>
            <a:ext cx="11372911" cy="584775"/>
          </a:xfrm>
          <a:prstGeom prst="rect">
            <a:avLst/>
          </a:prstGeom>
          <a:noFill/>
        </p:spPr>
        <p:txBody>
          <a:bodyPr wrap="square">
            <a:spAutoFit/>
          </a:bodyPr>
          <a:lstStyle/>
          <a:p>
            <a:pPr algn="ctr"/>
            <a:r>
              <a:rPr lang="en-GB" sz="1600" dirty="0"/>
              <a:t>The SpaceX API was used to retrieve data about launches. This includes information about the rocket used, payload delivered, launch specifications, landing specifications, and landing outcome.</a:t>
            </a:r>
            <a:endParaRPr lang="en-US" sz="1600" dirty="0"/>
          </a:p>
        </p:txBody>
      </p:sp>
      <p:graphicFrame>
        <p:nvGraphicFramePr>
          <p:cNvPr id="23" name="Content Placeholder 22">
            <a:extLst>
              <a:ext uri="{FF2B5EF4-FFF2-40B4-BE49-F238E27FC236}">
                <a16:creationId xmlns:a16="http://schemas.microsoft.com/office/drawing/2014/main" id="{687CDA3F-DE9F-4DBA-8EC7-BB57FACBC055}"/>
              </a:ext>
            </a:extLst>
          </p:cNvPr>
          <p:cNvGraphicFramePr>
            <a:graphicFrameLocks noGrp="1"/>
          </p:cNvGraphicFramePr>
          <p:nvPr>
            <p:ph sz="half" idx="1"/>
            <p:extLst>
              <p:ext uri="{D42A27DB-BD31-4B8C-83A1-F6EECF244321}">
                <p14:modId xmlns:p14="http://schemas.microsoft.com/office/powerpoint/2010/main" val="3741400554"/>
              </p:ext>
            </p:extLst>
          </p:nvPr>
        </p:nvGraphicFramePr>
        <p:xfrm>
          <a:off x="914400" y="1731962"/>
          <a:ext cx="5676900" cy="4866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675D9D66-0894-3FB0-7912-556EC714A41E}"/>
              </a:ext>
            </a:extLst>
          </p:cNvPr>
          <p:cNvPicPr>
            <a:picLocks noChangeAspect="1"/>
          </p:cNvPicPr>
          <p:nvPr/>
        </p:nvPicPr>
        <p:blipFill>
          <a:blip r:embed="rId7"/>
          <a:stretch>
            <a:fillRect/>
          </a:stretch>
        </p:blipFill>
        <p:spPr>
          <a:xfrm>
            <a:off x="7048500" y="1878992"/>
            <a:ext cx="4403521" cy="4640886"/>
          </a:xfrm>
          <a:prstGeom prst="rect">
            <a:avLst/>
          </a:prstGeom>
        </p:spPr>
      </p:pic>
    </p:spTree>
    <p:extLst>
      <p:ext uri="{BB962C8B-B14F-4D97-AF65-F5344CB8AC3E}">
        <p14:creationId xmlns:p14="http://schemas.microsoft.com/office/powerpoint/2010/main" val="367436189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EFE3B-B81A-4919-BD82-DEB0B69D4E1E}"/>
              </a:ext>
            </a:extLst>
          </p:cNvPr>
          <p:cNvSpPr>
            <a:spLocks noGrp="1"/>
          </p:cNvSpPr>
          <p:nvPr>
            <p:ph type="title"/>
          </p:nvPr>
        </p:nvSpPr>
        <p:spPr>
          <a:xfrm>
            <a:off x="903106" y="-94922"/>
            <a:ext cx="10364451" cy="1596177"/>
          </a:xfrm>
        </p:spPr>
        <p:txBody>
          <a:bodyPr/>
          <a:lstStyle/>
          <a:p>
            <a:r>
              <a:rPr lang="en-US" dirty="0"/>
              <a:t>Data Collection</a:t>
            </a:r>
            <a:endParaRPr lang="en-ZA" dirty="0"/>
          </a:p>
        </p:txBody>
      </p:sp>
      <p:sp>
        <p:nvSpPr>
          <p:cNvPr id="6" name="TextBox 5">
            <a:extLst>
              <a:ext uri="{FF2B5EF4-FFF2-40B4-BE49-F238E27FC236}">
                <a16:creationId xmlns:a16="http://schemas.microsoft.com/office/drawing/2014/main" id="{4C0C2650-8B72-4679-AC8C-0D5FBA102606}"/>
              </a:ext>
            </a:extLst>
          </p:cNvPr>
          <p:cNvSpPr txBox="1"/>
          <p:nvPr/>
        </p:nvSpPr>
        <p:spPr>
          <a:xfrm>
            <a:off x="457200" y="1878992"/>
            <a:ext cx="11277600" cy="307777"/>
          </a:xfrm>
          <a:prstGeom prst="rect">
            <a:avLst/>
          </a:prstGeom>
          <a:noFill/>
        </p:spPr>
        <p:txBody>
          <a:bodyPr wrap="square">
            <a:spAutoFit/>
          </a:bodyPr>
          <a:lstStyle/>
          <a:p>
            <a:pPr algn="just">
              <a:lnSpc>
                <a:spcPct val="100000"/>
              </a:lnSpc>
              <a:spcBef>
                <a:spcPts val="1400"/>
              </a:spcBef>
            </a:pPr>
            <a:r>
              <a:rPr lang="en-US" sz="1400" dirty="0">
                <a:solidFill>
                  <a:schemeClr val="tx2"/>
                </a:solidFill>
              </a:rPr>
              <a:t>.</a:t>
            </a:r>
          </a:p>
        </p:txBody>
      </p:sp>
      <p:sp>
        <p:nvSpPr>
          <p:cNvPr id="4" name="TextBox 3">
            <a:extLst>
              <a:ext uri="{FF2B5EF4-FFF2-40B4-BE49-F238E27FC236}">
                <a16:creationId xmlns:a16="http://schemas.microsoft.com/office/drawing/2014/main" id="{624AC4B3-97CF-46D9-A654-212DEA698342}"/>
              </a:ext>
            </a:extLst>
          </p:cNvPr>
          <p:cNvSpPr txBox="1"/>
          <p:nvPr/>
        </p:nvSpPr>
        <p:spPr>
          <a:xfrm>
            <a:off x="232477" y="1097089"/>
            <a:ext cx="11372911" cy="584775"/>
          </a:xfrm>
          <a:prstGeom prst="rect">
            <a:avLst/>
          </a:prstGeom>
          <a:noFill/>
        </p:spPr>
        <p:txBody>
          <a:bodyPr wrap="square">
            <a:spAutoFit/>
          </a:bodyPr>
          <a:lstStyle/>
          <a:p>
            <a:pPr algn="ctr"/>
            <a:r>
              <a:rPr lang="en-GB" sz="1600" dirty="0"/>
              <a:t>Web scraping was used to collect Falcon 9 historical launch records from a Wikipedia page titled List of Falcon 9 and Falcon Heavy launches.</a:t>
            </a:r>
            <a:endParaRPr lang="en-US" sz="1600" dirty="0"/>
          </a:p>
        </p:txBody>
      </p:sp>
      <p:graphicFrame>
        <p:nvGraphicFramePr>
          <p:cNvPr id="23" name="Content Placeholder 22">
            <a:extLst>
              <a:ext uri="{FF2B5EF4-FFF2-40B4-BE49-F238E27FC236}">
                <a16:creationId xmlns:a16="http://schemas.microsoft.com/office/drawing/2014/main" id="{687CDA3F-DE9F-4DBA-8EC7-BB57FACBC055}"/>
              </a:ext>
            </a:extLst>
          </p:cNvPr>
          <p:cNvGraphicFramePr>
            <a:graphicFrameLocks noGrp="1"/>
          </p:cNvGraphicFramePr>
          <p:nvPr>
            <p:ph sz="half" idx="1"/>
            <p:extLst>
              <p:ext uri="{D42A27DB-BD31-4B8C-83A1-F6EECF244321}">
                <p14:modId xmlns:p14="http://schemas.microsoft.com/office/powerpoint/2010/main" val="1515850154"/>
              </p:ext>
            </p:extLst>
          </p:nvPr>
        </p:nvGraphicFramePr>
        <p:xfrm>
          <a:off x="457200" y="1680276"/>
          <a:ext cx="7067550" cy="4866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14997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6C54-1864-4BFA-8CB2-FA1370748272}"/>
              </a:ext>
            </a:extLst>
          </p:cNvPr>
          <p:cNvSpPr>
            <a:spLocks noGrp="1"/>
          </p:cNvSpPr>
          <p:nvPr>
            <p:ph type="title"/>
          </p:nvPr>
        </p:nvSpPr>
        <p:spPr>
          <a:xfrm>
            <a:off x="792066" y="0"/>
            <a:ext cx="10364451" cy="1596177"/>
          </a:xfrm>
        </p:spPr>
        <p:txBody>
          <a:bodyPr/>
          <a:lstStyle/>
          <a:p>
            <a:r>
              <a:rPr lang="en-US" dirty="0"/>
              <a:t>Data wrangling</a:t>
            </a:r>
            <a:br>
              <a:rPr lang="en-US" dirty="0"/>
            </a:br>
            <a:endParaRPr lang="en-ZA" dirty="0"/>
          </a:p>
        </p:txBody>
      </p:sp>
      <p:sp>
        <p:nvSpPr>
          <p:cNvPr id="6" name="Text Placeholder 2">
            <a:extLst>
              <a:ext uri="{FF2B5EF4-FFF2-40B4-BE49-F238E27FC236}">
                <a16:creationId xmlns:a16="http://schemas.microsoft.com/office/drawing/2014/main" id="{5150FE75-C987-41EC-B8BD-9EF93A679B07}"/>
              </a:ext>
            </a:extLst>
          </p:cNvPr>
          <p:cNvSpPr txBox="1">
            <a:spLocks/>
          </p:cNvSpPr>
          <p:nvPr/>
        </p:nvSpPr>
        <p:spPr>
          <a:xfrm>
            <a:off x="3802802" y="1416464"/>
            <a:ext cx="7597132" cy="5248276"/>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endParaRPr lang="en-GB" sz="1600" dirty="0">
              <a:solidFill>
                <a:schemeClr val="bg1"/>
              </a:solidFill>
            </a:endParaRPr>
          </a:p>
          <a:p>
            <a:pPr marL="342900" indent="-342900" algn="l">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err="1">
                <a:latin typeface="Consolas" panose="020B0609020204030204" pitchFamily="49" charset="0"/>
              </a:rPr>
              <a:t>LaunchSite</a:t>
            </a:r>
            <a:r>
              <a:rPr lang="en-GB" sz="1400" dirty="0"/>
              <a:t> column</a:t>
            </a:r>
            <a:r>
              <a:rPr lang="en-GB" sz="1400" dirty="0">
                <a:solidFill>
                  <a:schemeClr val="bg1"/>
                </a:solidFill>
              </a:rPr>
              <a:t>.</a:t>
            </a:r>
          </a:p>
          <a:p>
            <a:pPr marL="342900" indent="-342900" algn="l">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latin typeface="Consolas" panose="020B0609020204030204" pitchFamily="49" charset="0"/>
              </a:rPr>
              <a:t>Orbit</a:t>
            </a:r>
            <a:r>
              <a:rPr lang="en-GB" sz="1400" dirty="0"/>
              <a:t> column.</a:t>
            </a:r>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endParaRPr lang="en-GB" sz="1400" dirty="0"/>
          </a:p>
          <a:p>
            <a:pPr lvl="1"/>
            <a:endParaRPr lang="en-GB" sz="1600" dirty="0"/>
          </a:p>
          <a:p>
            <a:pPr lvl="1"/>
            <a:endParaRPr lang="en-GB" sz="1600" dirty="0"/>
          </a:p>
          <a:p>
            <a:pPr lvl="1"/>
            <a:endParaRPr lang="en-GB" sz="1600" dirty="0"/>
          </a:p>
          <a:p>
            <a:pPr lvl="1"/>
            <a:endParaRPr lang="en-GB" sz="1600" dirty="0"/>
          </a:p>
          <a:p>
            <a:pPr lvl="1"/>
            <a:endParaRPr lang="en-GB" sz="1600" dirty="0"/>
          </a:p>
          <a:p>
            <a:pPr lvl="1"/>
            <a:endParaRPr lang="en-GB" sz="1600" dirty="0"/>
          </a:p>
          <a:p>
            <a:pPr lvl="1"/>
            <a:endParaRPr lang="en-GB" sz="1600" dirty="0"/>
          </a:p>
          <a:p>
            <a:pPr lvl="1"/>
            <a:r>
              <a:rPr lang="en-GB" sz="1600" dirty="0"/>
              <a:t>Initial Data Exploration:</a:t>
            </a:r>
          </a:p>
          <a:p>
            <a:pPr marL="342900" indent="-342900" algn="l">
              <a:buFont typeface="Arial" panose="020B0604020202020204" pitchFamily="34" charset="0"/>
              <a:buChar char="•"/>
            </a:pPr>
            <a:r>
              <a:rPr lang="en-GB" sz="1400" dirty="0"/>
              <a:t>Using the </a:t>
            </a:r>
            <a:r>
              <a:rPr lang="en-GB" sz="1400" dirty="0">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lgn="l">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a:endParaRPr lang="en-GB" sz="1100" dirty="0">
              <a:solidFill>
                <a:schemeClr val="bg1"/>
              </a:solidFill>
            </a:endParaRPr>
          </a:p>
        </p:txBody>
      </p:sp>
      <p:pic>
        <p:nvPicPr>
          <p:cNvPr id="7" name="Picture 6">
            <a:extLst>
              <a:ext uri="{FF2B5EF4-FFF2-40B4-BE49-F238E27FC236}">
                <a16:creationId xmlns:a16="http://schemas.microsoft.com/office/drawing/2014/main" id="{B7119D2A-0AF5-4B27-B871-D42A20C0340F}"/>
              </a:ext>
            </a:extLst>
          </p:cNvPr>
          <p:cNvPicPr>
            <a:picLocks noChangeAspect="1"/>
          </p:cNvPicPr>
          <p:nvPr/>
        </p:nvPicPr>
        <p:blipFill rotWithShape="1">
          <a:blip r:embed="rId3"/>
          <a:srcRect l="9729" t="12200" r="13202" b="4851"/>
          <a:stretch/>
        </p:blipFill>
        <p:spPr>
          <a:xfrm>
            <a:off x="5578321" y="2105899"/>
            <a:ext cx="3718080" cy="2646201"/>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16D76C09-B77A-41B8-8B1B-790E19230EF9}"/>
              </a:ext>
            </a:extLst>
          </p:cNvPr>
          <p:cNvPicPr>
            <a:picLocks noChangeAspect="1"/>
          </p:cNvPicPr>
          <p:nvPr/>
        </p:nvPicPr>
        <p:blipFill>
          <a:blip r:embed="rId4"/>
          <a:stretch>
            <a:fillRect/>
          </a:stretch>
        </p:blipFill>
        <p:spPr>
          <a:xfrm>
            <a:off x="173777" y="384261"/>
            <a:ext cx="3184414" cy="1211916"/>
          </a:xfrm>
          <a:prstGeom prst="rect">
            <a:avLst/>
          </a:prstGeom>
        </p:spPr>
      </p:pic>
      <p:pic>
        <p:nvPicPr>
          <p:cNvPr id="16" name="Picture 15">
            <a:extLst>
              <a:ext uri="{FF2B5EF4-FFF2-40B4-BE49-F238E27FC236}">
                <a16:creationId xmlns:a16="http://schemas.microsoft.com/office/drawing/2014/main" id="{28A1EFC2-BAB3-468B-B946-B274327FE0DA}"/>
              </a:ext>
            </a:extLst>
          </p:cNvPr>
          <p:cNvPicPr>
            <a:picLocks noChangeAspect="1"/>
          </p:cNvPicPr>
          <p:nvPr/>
        </p:nvPicPr>
        <p:blipFill>
          <a:blip r:embed="rId5"/>
          <a:stretch>
            <a:fillRect/>
          </a:stretch>
        </p:blipFill>
        <p:spPr>
          <a:xfrm>
            <a:off x="173777" y="1969663"/>
            <a:ext cx="2673925" cy="2257426"/>
          </a:xfrm>
          <a:prstGeom prst="rect">
            <a:avLst/>
          </a:prstGeom>
        </p:spPr>
      </p:pic>
      <p:pic>
        <p:nvPicPr>
          <p:cNvPr id="18" name="Picture 17">
            <a:extLst>
              <a:ext uri="{FF2B5EF4-FFF2-40B4-BE49-F238E27FC236}">
                <a16:creationId xmlns:a16="http://schemas.microsoft.com/office/drawing/2014/main" id="{680CF094-7C58-4CA6-94FE-547EBE4D4ADF}"/>
              </a:ext>
            </a:extLst>
          </p:cNvPr>
          <p:cNvPicPr>
            <a:picLocks noChangeAspect="1"/>
          </p:cNvPicPr>
          <p:nvPr/>
        </p:nvPicPr>
        <p:blipFill>
          <a:blip r:embed="rId6"/>
          <a:stretch>
            <a:fillRect/>
          </a:stretch>
        </p:blipFill>
        <p:spPr>
          <a:xfrm>
            <a:off x="173777" y="4600575"/>
            <a:ext cx="3422856" cy="2064165"/>
          </a:xfrm>
          <a:prstGeom prst="rect">
            <a:avLst/>
          </a:prstGeom>
        </p:spPr>
      </p:pic>
    </p:spTree>
    <p:extLst>
      <p:ext uri="{BB962C8B-B14F-4D97-AF65-F5344CB8AC3E}">
        <p14:creationId xmlns:p14="http://schemas.microsoft.com/office/powerpoint/2010/main" val="300618815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6C54-1864-4BFA-8CB2-FA1370748272}"/>
              </a:ext>
            </a:extLst>
          </p:cNvPr>
          <p:cNvSpPr>
            <a:spLocks noGrp="1"/>
          </p:cNvSpPr>
          <p:nvPr>
            <p:ph type="title"/>
          </p:nvPr>
        </p:nvSpPr>
        <p:spPr>
          <a:xfrm>
            <a:off x="792066" y="0"/>
            <a:ext cx="10364451" cy="1596177"/>
          </a:xfrm>
        </p:spPr>
        <p:txBody>
          <a:bodyPr/>
          <a:lstStyle/>
          <a:p>
            <a:r>
              <a:rPr lang="en-US" dirty="0"/>
              <a:t>Data wrangling – continued</a:t>
            </a:r>
            <a:br>
              <a:rPr lang="en-US" dirty="0"/>
            </a:br>
            <a:endParaRPr lang="en-ZA" dirty="0"/>
          </a:p>
        </p:txBody>
      </p:sp>
      <p:sp>
        <p:nvSpPr>
          <p:cNvPr id="6" name="Text Placeholder 2">
            <a:extLst>
              <a:ext uri="{FF2B5EF4-FFF2-40B4-BE49-F238E27FC236}">
                <a16:creationId xmlns:a16="http://schemas.microsoft.com/office/drawing/2014/main" id="{5150FE75-C987-41EC-B8BD-9EF93A679B07}"/>
              </a:ext>
            </a:extLst>
          </p:cNvPr>
          <p:cNvSpPr txBox="1">
            <a:spLocks/>
          </p:cNvSpPr>
          <p:nvPr/>
        </p:nvSpPr>
        <p:spPr>
          <a:xfrm>
            <a:off x="3802802" y="1416464"/>
            <a:ext cx="7597132" cy="5248276"/>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endParaRPr lang="en-GB" sz="1600" dirty="0">
              <a:solidFill>
                <a:schemeClr val="bg1"/>
              </a:solidFill>
            </a:endParaRPr>
          </a:p>
          <a:p>
            <a:pPr marL="342900" indent="-342900" algn="l">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a:endParaRPr lang="en-GB" sz="1100" dirty="0">
              <a:solidFill>
                <a:schemeClr val="bg1"/>
              </a:solidFill>
            </a:endParaRPr>
          </a:p>
        </p:txBody>
      </p:sp>
      <p:sp>
        <p:nvSpPr>
          <p:cNvPr id="11" name="TextBox 10">
            <a:extLst>
              <a:ext uri="{FF2B5EF4-FFF2-40B4-BE49-F238E27FC236}">
                <a16:creationId xmlns:a16="http://schemas.microsoft.com/office/drawing/2014/main" id="{18220108-D8A4-48B3-8FBB-FDDD2192CFCF}"/>
              </a:ext>
            </a:extLst>
          </p:cNvPr>
          <p:cNvSpPr txBox="1"/>
          <p:nvPr/>
        </p:nvSpPr>
        <p:spPr>
          <a:xfrm>
            <a:off x="1358153" y="1213008"/>
            <a:ext cx="8515350" cy="4862870"/>
          </a:xfrm>
          <a:prstGeom prst="rect">
            <a:avLst/>
          </a:prstGeom>
          <a:noFill/>
        </p:spPr>
        <p:txBody>
          <a:bodyPr wrap="square">
            <a:spAutoFit/>
          </a:bodyPr>
          <a:lstStyle/>
          <a:p>
            <a:pPr lvl="1" indent="0">
              <a:buNone/>
            </a:pPr>
            <a:r>
              <a:rPr lang="en-GB" sz="2000" dirty="0"/>
              <a:t>Context:</a:t>
            </a:r>
          </a:p>
          <a:p>
            <a:pPr marL="342900" indent="-342900">
              <a:buFont typeface="Arial" panose="020B0604020202020204" pitchFamily="34" charset="0"/>
              <a:buChar char="•"/>
            </a:pPr>
            <a:r>
              <a:rPr lang="en-GB" sz="1600" dirty="0"/>
              <a:t>The landing outcome is shown in the </a:t>
            </a:r>
            <a:r>
              <a:rPr lang="en-GB" sz="1600" dirty="0">
                <a:latin typeface="Consolas" panose="020B0609020204030204" pitchFamily="49" charset="0"/>
              </a:rPr>
              <a:t>Outcome</a:t>
            </a:r>
            <a:r>
              <a:rPr lang="en-GB" sz="1600" dirty="0"/>
              <a:t> column:</a:t>
            </a:r>
          </a:p>
          <a:p>
            <a:pPr marL="520700" lvl="1" indent="-342900"/>
            <a:r>
              <a:rPr lang="en-GB" sz="1600" dirty="0">
                <a:solidFill>
                  <a:schemeClr val="accent1"/>
                </a:solidFill>
                <a:latin typeface="Consolas" panose="020B0609020204030204" pitchFamily="49" charset="0"/>
              </a:rPr>
              <a:t>True Ocean </a:t>
            </a:r>
            <a:r>
              <a:rPr lang="en-GB" sz="1600" dirty="0"/>
              <a:t>–  the mission outcome was successfully  landed to a specific region of the ocean </a:t>
            </a:r>
          </a:p>
          <a:p>
            <a:pPr marL="520700" lvl="1" indent="-342900"/>
            <a:r>
              <a:rPr lang="en-GB" sz="1600" dirty="0">
                <a:solidFill>
                  <a:schemeClr val="accent1"/>
                </a:solidFill>
                <a:latin typeface="Consolas" panose="020B0609020204030204" pitchFamily="49" charset="0"/>
              </a:rPr>
              <a:t>False Ocean </a:t>
            </a:r>
            <a:r>
              <a:rPr lang="en-GB" sz="1600" dirty="0"/>
              <a:t>– the mission outcome was unsuccessfully landed to a specific region of the ocean. </a:t>
            </a:r>
          </a:p>
          <a:p>
            <a:pPr marL="520700" lvl="1" indent="-342900"/>
            <a:r>
              <a:rPr lang="en-GB" sz="1600" dirty="0">
                <a:solidFill>
                  <a:schemeClr val="accent1"/>
                </a:solidFill>
                <a:latin typeface="Consolas" panose="020B0609020204030204" pitchFamily="49" charset="0"/>
              </a:rPr>
              <a:t>True RTLS </a:t>
            </a:r>
            <a:r>
              <a:rPr lang="en-GB" sz="1600" dirty="0"/>
              <a:t>–  the mission outcome was successfully  landed to a ground pad</a:t>
            </a:r>
          </a:p>
          <a:p>
            <a:pPr marL="520700" lvl="1" indent="-342900"/>
            <a:r>
              <a:rPr lang="en-GB" sz="1600" dirty="0">
                <a:solidFill>
                  <a:schemeClr val="accent1"/>
                </a:solidFill>
                <a:latin typeface="Consolas" panose="020B0609020204030204" pitchFamily="49" charset="0"/>
              </a:rPr>
              <a:t>False RTLS </a:t>
            </a:r>
            <a:r>
              <a:rPr lang="en-GB" sz="1600" dirty="0"/>
              <a:t>– the mission outcome was unsuccessfully landed to a ground pad.</a:t>
            </a:r>
          </a:p>
          <a:p>
            <a:pPr marL="520700" lvl="1" indent="-342900"/>
            <a:r>
              <a:rPr lang="en-GB" sz="1600" dirty="0">
                <a:solidFill>
                  <a:schemeClr val="accent1"/>
                </a:solidFill>
                <a:latin typeface="Consolas" panose="020B0609020204030204" pitchFamily="49" charset="0"/>
              </a:rPr>
              <a:t>True ASDS </a:t>
            </a:r>
            <a:r>
              <a:rPr lang="en-GB" sz="1600" dirty="0"/>
              <a:t>– the mission outcome was successfully  landed to a drone ship</a:t>
            </a:r>
          </a:p>
          <a:p>
            <a:pPr marL="520700" lvl="1" indent="-342900"/>
            <a:r>
              <a:rPr lang="en-GB" sz="1600" dirty="0">
                <a:solidFill>
                  <a:schemeClr val="accent1"/>
                </a:solidFill>
                <a:latin typeface="Consolas" panose="020B0609020204030204" pitchFamily="49" charset="0"/>
              </a:rPr>
              <a:t>False ASDS</a:t>
            </a:r>
            <a:r>
              <a:rPr lang="en-GB" sz="1600" dirty="0">
                <a:solidFill>
                  <a:schemeClr val="accent1"/>
                </a:solidFill>
              </a:rPr>
              <a:t> </a:t>
            </a:r>
            <a:r>
              <a:rPr lang="en-GB" sz="1600" dirty="0"/>
              <a:t>– the mission outcome was unsuccessfully landed to a drone ship. </a:t>
            </a:r>
          </a:p>
          <a:p>
            <a:pPr marL="520700" lvl="1" indent="-342900"/>
            <a:r>
              <a:rPr lang="en-GB" sz="1600" dirty="0">
                <a:solidFill>
                  <a:schemeClr val="accent1"/>
                </a:solidFill>
                <a:latin typeface="Consolas" panose="020B0609020204030204" pitchFamily="49" charset="0"/>
              </a:rPr>
              <a:t>None ASDS </a:t>
            </a:r>
            <a:r>
              <a:rPr lang="en-GB" sz="1600" dirty="0">
                <a:solidFill>
                  <a:schemeClr val="accent1"/>
                </a:solidFill>
              </a:rPr>
              <a:t>and </a:t>
            </a:r>
            <a:r>
              <a:rPr lang="en-GB" sz="1600" dirty="0">
                <a:solidFill>
                  <a:schemeClr val="accent1"/>
                </a:solidFill>
                <a:latin typeface="Consolas" panose="020B0609020204030204" pitchFamily="49" charset="0"/>
              </a:rPr>
              <a:t>None </a:t>
            </a:r>
            <a:r>
              <a:rPr lang="en-GB" sz="1600" dirty="0" err="1">
                <a:solidFill>
                  <a:schemeClr val="accent1"/>
                </a:solidFill>
                <a:latin typeface="Consolas" panose="020B0609020204030204" pitchFamily="49" charset="0"/>
              </a:rPr>
              <a:t>None</a:t>
            </a:r>
            <a:r>
              <a:rPr lang="en-GB" sz="1600" dirty="0">
                <a:solidFill>
                  <a:schemeClr val="accent1"/>
                </a:solidFill>
                <a:latin typeface="Consolas" panose="020B0609020204030204" pitchFamily="49" charset="0"/>
              </a:rPr>
              <a:t> </a:t>
            </a:r>
            <a:r>
              <a:rPr lang="en-GB" sz="1600" dirty="0"/>
              <a:t>– these represent a failure to land.</a:t>
            </a:r>
          </a:p>
          <a:p>
            <a:pPr marL="520700" lvl="1" indent="-342900"/>
            <a:endParaRPr lang="en-GB" sz="1400" dirty="0"/>
          </a:p>
          <a:p>
            <a:pPr lvl="1" indent="0">
              <a:buNone/>
            </a:pPr>
            <a:r>
              <a:rPr lang="en-GB" sz="2000" dirty="0"/>
              <a:t>Data Wrangling:</a:t>
            </a:r>
          </a:p>
          <a:p>
            <a:pPr marL="285750" indent="-285750">
              <a:buFont typeface="Arial" panose="020B0604020202020204" pitchFamily="34" charset="0"/>
              <a:buChar char="•"/>
            </a:pPr>
            <a:r>
              <a:rPr lang="en-GB" sz="16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600" dirty="0"/>
              <a:t>This is done by:</a:t>
            </a:r>
          </a:p>
          <a:p>
            <a:pPr marL="463550" lvl="1" indent="-285750">
              <a:buFont typeface="+mj-lt"/>
              <a:buAutoNum type="arabicPeriod"/>
            </a:pPr>
            <a:r>
              <a:rPr lang="en-GB" sz="1600" dirty="0"/>
              <a:t>Defining a set of unsuccessful (bad) outcomes, </a:t>
            </a:r>
            <a:r>
              <a:rPr lang="en-GB" sz="1600" dirty="0" err="1">
                <a:latin typeface="Consolas" panose="020B0609020204030204" pitchFamily="49" charset="0"/>
              </a:rPr>
              <a:t>bad_outcome</a:t>
            </a:r>
            <a:endParaRPr lang="en-GB" sz="1600" dirty="0">
              <a:latin typeface="Consolas" panose="020B0609020204030204" pitchFamily="49" charset="0"/>
            </a:endParaRPr>
          </a:p>
          <a:p>
            <a:pPr marL="463550" lvl="1" indent="-285750">
              <a:buFont typeface="+mj-lt"/>
              <a:buAutoNum type="arabicPeriod"/>
            </a:pPr>
            <a:r>
              <a:rPr lang="en-GB" sz="1600" dirty="0"/>
              <a:t>Creating a list, </a:t>
            </a:r>
            <a:r>
              <a:rPr lang="en-GB" sz="1600" dirty="0" err="1">
                <a:latin typeface="Consolas" panose="020B0609020204030204" pitchFamily="49" charset="0"/>
              </a:rPr>
              <a:t>landing_class</a:t>
            </a:r>
            <a:r>
              <a:rPr lang="en-GB" sz="1600" dirty="0"/>
              <a:t>, where the element is 0 if the corresponding  row  in  </a:t>
            </a:r>
            <a:r>
              <a:rPr lang="en-GB" sz="1600" dirty="0">
                <a:latin typeface="Consolas" panose="020B0609020204030204" pitchFamily="49" charset="0"/>
              </a:rPr>
              <a:t>Outcome </a:t>
            </a:r>
            <a:r>
              <a:rPr lang="en-GB" sz="1600" dirty="0"/>
              <a:t>is in the set </a:t>
            </a:r>
            <a:r>
              <a:rPr lang="en-GB" sz="1600" dirty="0" err="1">
                <a:latin typeface="Consolas" panose="020B0609020204030204" pitchFamily="49" charset="0"/>
              </a:rPr>
              <a:t>bad_outcome</a:t>
            </a:r>
            <a:r>
              <a:rPr lang="en-GB" sz="1600" dirty="0"/>
              <a:t>, otherwise, it’s 1. </a:t>
            </a:r>
          </a:p>
          <a:p>
            <a:pPr marL="463550" lvl="1" indent="-285750">
              <a:buFont typeface="+mj-lt"/>
              <a:buAutoNum type="arabicPeriod"/>
            </a:pPr>
            <a:r>
              <a:rPr lang="en-GB" sz="1600" dirty="0"/>
              <a:t>Create a </a:t>
            </a:r>
            <a:r>
              <a:rPr lang="en-GB" sz="1600" dirty="0">
                <a:latin typeface="Consolas" panose="020B0609020204030204" pitchFamily="49" charset="0"/>
              </a:rPr>
              <a:t>Class</a:t>
            </a:r>
            <a:r>
              <a:rPr lang="en-GB" sz="1600" dirty="0"/>
              <a:t> column that  contains the values from the list </a:t>
            </a:r>
            <a:r>
              <a:rPr lang="en-GB" sz="1600" dirty="0" err="1">
                <a:latin typeface="Consolas" panose="020B0609020204030204" pitchFamily="49" charset="0"/>
              </a:rPr>
              <a:t>landing_class</a:t>
            </a:r>
            <a:r>
              <a:rPr lang="en-GB" sz="1600" dirty="0">
                <a:latin typeface="Consolas" panose="020B0609020204030204" pitchFamily="49" charset="0"/>
              </a:rPr>
              <a:t> </a:t>
            </a:r>
          </a:p>
          <a:p>
            <a:pPr marL="463550" lvl="1" indent="-285750">
              <a:buFont typeface="+mj-lt"/>
              <a:buAutoNum type="arabicPeriod"/>
            </a:pPr>
            <a:r>
              <a:rPr lang="en-GB" sz="1600" dirty="0"/>
              <a:t>Export the </a:t>
            </a:r>
            <a:r>
              <a:rPr lang="en-GB" sz="1600" dirty="0" err="1"/>
              <a:t>DataFrame</a:t>
            </a:r>
            <a:r>
              <a:rPr lang="en-GB" sz="1600" dirty="0"/>
              <a:t> as a .csv file.</a:t>
            </a:r>
          </a:p>
        </p:txBody>
      </p:sp>
    </p:spTree>
    <p:extLst>
      <p:ext uri="{BB962C8B-B14F-4D97-AF65-F5344CB8AC3E}">
        <p14:creationId xmlns:p14="http://schemas.microsoft.com/office/powerpoint/2010/main" val="1564410084"/>
      </p:ext>
    </p:extLst>
  </p:cSld>
  <p:clrMapOvr>
    <a:masterClrMapping/>
  </p:clrMapOvr>
  <p:transition spd="slow">
    <p:push dir="u"/>
  </p:transition>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Droplet</Template>
  <TotalTime>1554</TotalTime>
  <Words>2549</Words>
  <Application>Microsoft Office PowerPoint</Application>
  <PresentationFormat>Widescreen</PresentationFormat>
  <Paragraphs>307</Paragraphs>
  <Slides>43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Abadi</vt:lpstr>
      <vt:lpstr>Arial</vt:lpstr>
      <vt:lpstr>Calibri</vt:lpstr>
      <vt:lpstr>Consolas</vt:lpstr>
      <vt:lpstr>IBM Plex Mono Text</vt:lpstr>
      <vt:lpstr>Tw Cen MT</vt:lpstr>
      <vt:lpstr>Droplet</vt:lpstr>
      <vt:lpstr>IBM DATA SCIENCE CAPSTONE PROJECT  space x falcon 9 landing analysis </vt:lpstr>
      <vt:lpstr>OUTLINE</vt:lpstr>
      <vt:lpstr>EXECUTIVE SUMMARY</vt:lpstr>
      <vt:lpstr>INTRODUCTION</vt:lpstr>
      <vt:lpstr>METHODOLOGY</vt:lpstr>
      <vt:lpstr>Data Collection</vt:lpstr>
      <vt:lpstr>Data Collection</vt:lpstr>
      <vt:lpstr>Data wrangling </vt:lpstr>
      <vt:lpstr>Data wrangling – continued </vt:lpstr>
      <vt:lpstr>Exploratory Data Analysis </vt:lpstr>
      <vt:lpstr>PowerPoint Presentation</vt:lpstr>
      <vt:lpstr>Data Visualization with sql </vt:lpstr>
      <vt:lpstr>Geospacial analysis with folium </vt:lpstr>
      <vt:lpstr>DASHBOARD APPLICATION WITH PLOTLY DASH</vt:lpstr>
      <vt:lpstr>Predictive Analysis - Classification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LAUNCH SITES ON A MAP</vt:lpstr>
      <vt:lpstr>SUCCESS/FAILED LAUNCHES FOR EACH SITE</vt:lpstr>
      <vt:lpstr>PROXIMITY OF LAUNCH SITES TO OTHER POINTS OF INTEREST</vt:lpstr>
      <vt:lpstr>Interactive DASHBOARD with plotly dash</vt:lpstr>
      <vt:lpstr>DASHBOARD TAB 1</vt:lpstr>
      <vt:lpstr>DASHBOARD TAB 2</vt:lpstr>
      <vt:lpstr>DASHBOARD TAB 3</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Bhaveen</cp:lastModifiedBy>
  <cp:revision>87</cp:revision>
  <dcterms:created xsi:type="dcterms:W3CDTF">2020-10-28T18:29:43Z</dcterms:created>
  <dcterms:modified xsi:type="dcterms:W3CDTF">2022-05-03T18:03:53Z</dcterms:modified>
</cp:coreProperties>
</file>